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85" r:id="rId14"/>
    <p:sldId id="280" r:id="rId15"/>
    <p:sldId id="286" r:id="rId16"/>
    <p:sldId id="281" r:id="rId17"/>
    <p:sldId id="282" r:id="rId18"/>
    <p:sldId id="287" r:id="rId19"/>
    <p:sldId id="290" r:id="rId20"/>
    <p:sldId id="284" r:id="rId21"/>
    <p:sldId id="288" r:id="rId22"/>
    <p:sldId id="289" r:id="rId23"/>
    <p:sldId id="283" r:id="rId24"/>
    <p:sldId id="294" r:id="rId25"/>
    <p:sldId id="269" r:id="rId26"/>
    <p:sldId id="268" r:id="rId27"/>
    <p:sldId id="291" r:id="rId28"/>
    <p:sldId id="303" r:id="rId29"/>
    <p:sldId id="271" r:id="rId30"/>
    <p:sldId id="293" r:id="rId31"/>
    <p:sldId id="298" r:id="rId32"/>
    <p:sldId id="297" r:id="rId33"/>
    <p:sldId id="299" r:id="rId34"/>
    <p:sldId id="278" r:id="rId35"/>
    <p:sldId id="272" r:id="rId36"/>
    <p:sldId id="273" r:id="rId37"/>
    <p:sldId id="274" r:id="rId38"/>
    <p:sldId id="275" r:id="rId39"/>
    <p:sldId id="276" r:id="rId40"/>
    <p:sldId id="277" r:id="rId41"/>
    <p:sldId id="300" r:id="rId42"/>
    <p:sldId id="301" r:id="rId43"/>
    <p:sldId id="304" r:id="rId44"/>
    <p:sldId id="306" r:id="rId45"/>
    <p:sldId id="302" r:id="rId46"/>
    <p:sldId id="307" r:id="rId47"/>
    <p:sldId id="308" r:id="rId48"/>
    <p:sldId id="309" r:id="rId49"/>
    <p:sldId id="305" r:id="rId5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5517"/>
    <a:srgbClr val="CC00CC"/>
    <a:srgbClr val="3C5C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546" autoAdjust="0"/>
    <p:restoredTop sz="94660"/>
  </p:normalViewPr>
  <p:slideViewPr>
    <p:cSldViewPr snapToGrid="0">
      <p:cViewPr varScale="1">
        <p:scale>
          <a:sx n="73" d="100"/>
          <a:sy n="73" d="100"/>
        </p:scale>
        <p:origin x="1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65B438-7B4A-4DDD-96D4-C3A7D7034BF5}"/>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4C5DCEF-2C27-49D5-9785-0511AC996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8BB16F1C-8541-48FC-9A66-458DF42A47D3}"/>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5" name="Segnaposto piè di pagina 4">
            <a:extLst>
              <a:ext uri="{FF2B5EF4-FFF2-40B4-BE49-F238E27FC236}">
                <a16:creationId xmlns:a16="http://schemas.microsoft.com/office/drawing/2014/main" id="{557F9D90-C3F5-4BE4-B178-CACC7151418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EE63C4-7E1C-4268-BCF8-248EFDE2E7EF}"/>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2893544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FB513C-C45F-4D48-924A-02E41C70EFD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ECB5E53-6663-4E77-AE6E-F79AAE03B21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D3231A8-30F8-406A-AAD4-A408B70A06DA}"/>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5" name="Segnaposto piè di pagina 4">
            <a:extLst>
              <a:ext uri="{FF2B5EF4-FFF2-40B4-BE49-F238E27FC236}">
                <a16:creationId xmlns:a16="http://schemas.microsoft.com/office/drawing/2014/main" id="{AF8F1DC7-12B4-4B5F-894F-B3B3DC0BA6A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C273A84-C112-47CD-8861-AF389BC02501}"/>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521273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53F78C-D006-496A-99E3-0EB3628FB8C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783025-8699-4A19-9E52-AA52E1F55B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75C1B11-30BD-4C82-8C34-D7FC6CA83032}"/>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5" name="Segnaposto piè di pagina 4">
            <a:extLst>
              <a:ext uri="{FF2B5EF4-FFF2-40B4-BE49-F238E27FC236}">
                <a16:creationId xmlns:a16="http://schemas.microsoft.com/office/drawing/2014/main" id="{D60D4245-A16E-4158-919F-878CD752DA3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EC7D842-9C1C-48F9-96A3-426FB5306603}"/>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1832788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3DDEA0-1BA9-4786-8FBB-4AA0A7C2996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81898CD-6839-495D-BCED-51FE72087880}"/>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9CEF609-197F-478A-B22B-D205323C1ADE}"/>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1D8B0106-C9D8-41F4-93D3-A27AEE37C95B}"/>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6" name="Segnaposto piè di pagina 5">
            <a:extLst>
              <a:ext uri="{FF2B5EF4-FFF2-40B4-BE49-F238E27FC236}">
                <a16:creationId xmlns:a16="http://schemas.microsoft.com/office/drawing/2014/main" id="{B3D9C06C-4E2B-4ADF-9E4C-6A63870E386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04011D7-2201-455A-AA1B-914C47AE5F47}"/>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2576009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887D8F-2BA2-4015-B869-89ACA4DE2BE0}"/>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3DBB5D9-5B02-4CC0-B0E2-C6739DF641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AAF4989-8742-4EE0-9E9F-884509874A7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D3DC1C9-FAB8-4945-88E6-207ADE1A74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DBCEA832-CFBE-4E76-B59D-1C8A6D538948}"/>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E8C6D16A-14A7-4F66-A563-A83D7312BCF3}"/>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8" name="Segnaposto piè di pagina 7">
            <a:extLst>
              <a:ext uri="{FF2B5EF4-FFF2-40B4-BE49-F238E27FC236}">
                <a16:creationId xmlns:a16="http://schemas.microsoft.com/office/drawing/2014/main" id="{EBEAEBA4-391E-4703-8160-8AF44C8D03A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51ABFD24-899E-430B-A6F4-4A16023D1D0E}"/>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1879707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D305E6-BBFE-47F6-A0CF-01BCCE58A50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8675B2D-374A-43F0-8474-3DB00E785EEB}"/>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4" name="Segnaposto piè di pagina 3">
            <a:extLst>
              <a:ext uri="{FF2B5EF4-FFF2-40B4-BE49-F238E27FC236}">
                <a16:creationId xmlns:a16="http://schemas.microsoft.com/office/drawing/2014/main" id="{47711FA1-EA0C-4B17-B283-E264244A9EBB}"/>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B69CFED0-ACFA-4D69-B300-B9D40E3E52FE}"/>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3640787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EC822DF-8523-4B7F-B4A1-F7CBFD9C5344}"/>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3" name="Segnaposto piè di pagina 2">
            <a:extLst>
              <a:ext uri="{FF2B5EF4-FFF2-40B4-BE49-F238E27FC236}">
                <a16:creationId xmlns:a16="http://schemas.microsoft.com/office/drawing/2014/main" id="{A4FF9232-57AD-4DB5-8996-335D64D7C886}"/>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678D255-9E0C-4D34-BBE2-5EA12D9400E9}"/>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3200040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FF96E4-44E4-4429-8E47-412619EA7F8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63E8726-ED92-492F-9037-7B40154A28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A3690D72-F8DB-408D-8F31-9C0C92E4AF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642DED3-152A-4235-A254-9D112DB4B620}"/>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6" name="Segnaposto piè di pagina 5">
            <a:extLst>
              <a:ext uri="{FF2B5EF4-FFF2-40B4-BE49-F238E27FC236}">
                <a16:creationId xmlns:a16="http://schemas.microsoft.com/office/drawing/2014/main" id="{CDA1F359-98EB-4AEE-BDBC-1FC0F739466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F32BF4C-AAE5-401C-8228-EB85933BBB2D}"/>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4171925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8A24A64-A446-47EF-BA0F-EA5572053A9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63E7C87-3AF8-416D-82C3-AC28273A53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AAECBA9-820C-4461-BB46-687EE67F42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7307D66-0196-43CA-8F8B-D5CBE8D15369}"/>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6" name="Segnaposto piè di pagina 5">
            <a:extLst>
              <a:ext uri="{FF2B5EF4-FFF2-40B4-BE49-F238E27FC236}">
                <a16:creationId xmlns:a16="http://schemas.microsoft.com/office/drawing/2014/main" id="{BC99A6A6-42EF-4350-A50B-EE8C1C1F8A7F}"/>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8AA751E-80AF-428E-9679-98A0E25532A7}"/>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3430762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C03313-7F0B-4FF7-9740-1E51889286DF}"/>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A5EC17B-8D81-402E-8855-042BE76BA4A9}"/>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D213755-30EE-46C1-AB64-59DD792DE7A0}"/>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5" name="Segnaposto piè di pagina 4">
            <a:extLst>
              <a:ext uri="{FF2B5EF4-FFF2-40B4-BE49-F238E27FC236}">
                <a16:creationId xmlns:a16="http://schemas.microsoft.com/office/drawing/2014/main" id="{CC55B3C1-9294-450C-AA53-6F91BFC75DD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3CB8091-8B37-419F-BC80-A761B241F2B8}"/>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693878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6027372-6661-4EC6-A13C-3EB5F3054A4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EB00905B-727F-47E4-9A2B-F3DC035F152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64B3E98-DB2A-4C34-B1CB-0469F5A79802}"/>
              </a:ext>
            </a:extLst>
          </p:cNvPr>
          <p:cNvSpPr>
            <a:spLocks noGrp="1"/>
          </p:cNvSpPr>
          <p:nvPr>
            <p:ph type="dt" sz="half" idx="10"/>
          </p:nvPr>
        </p:nvSpPr>
        <p:spPr/>
        <p:txBody>
          <a:bodyPr/>
          <a:lstStyle/>
          <a:p>
            <a:fld id="{1340C108-B89C-4B9B-9D36-4EB5AF4EEAA4}" type="datetimeFigureOut">
              <a:rPr lang="it-IT" smtClean="0"/>
              <a:t>28/09/2023</a:t>
            </a:fld>
            <a:endParaRPr lang="it-IT"/>
          </a:p>
        </p:txBody>
      </p:sp>
      <p:sp>
        <p:nvSpPr>
          <p:cNvPr id="5" name="Segnaposto piè di pagina 4">
            <a:extLst>
              <a:ext uri="{FF2B5EF4-FFF2-40B4-BE49-F238E27FC236}">
                <a16:creationId xmlns:a16="http://schemas.microsoft.com/office/drawing/2014/main" id="{5E3AE41A-FA47-4A6A-8976-159681A76D6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6DCE332-B9BF-4DB8-98BC-B013186DC37D}"/>
              </a:ext>
            </a:extLst>
          </p:cNvPr>
          <p:cNvSpPr>
            <a:spLocks noGrp="1"/>
          </p:cNvSpPr>
          <p:nvPr>
            <p:ph type="sldNum" sz="quarter" idx="12"/>
          </p:nvPr>
        </p:nvSpPr>
        <p:spPr/>
        <p:txBody>
          <a:bodyPr/>
          <a:lstStyle/>
          <a:p>
            <a:fld id="{D9ACDA9B-B3D5-403F-9EA6-EFF444730BB5}" type="slidenum">
              <a:rPr lang="it-IT" smtClean="0"/>
              <a:t>‹N›</a:t>
            </a:fld>
            <a:endParaRPr lang="it-IT"/>
          </a:p>
        </p:txBody>
      </p:sp>
    </p:spTree>
    <p:extLst>
      <p:ext uri="{BB962C8B-B14F-4D97-AF65-F5344CB8AC3E}">
        <p14:creationId xmlns:p14="http://schemas.microsoft.com/office/powerpoint/2010/main" val="3518020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22000"/>
          </a:srgbClr>
        </a:soli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DF15038-A1BD-4384-85CC-4C920F1DFA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5D9E854-D355-442D-A61E-B3431EB7B0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5D6EB03-1F89-4E0B-8397-2D8340C9C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40C108-B89C-4B9B-9D36-4EB5AF4EEAA4}" type="datetimeFigureOut">
              <a:rPr lang="it-IT" smtClean="0"/>
              <a:t>28/09/2023</a:t>
            </a:fld>
            <a:endParaRPr lang="it-IT"/>
          </a:p>
        </p:txBody>
      </p:sp>
      <p:sp>
        <p:nvSpPr>
          <p:cNvPr id="5" name="Segnaposto piè di pagina 4">
            <a:extLst>
              <a:ext uri="{FF2B5EF4-FFF2-40B4-BE49-F238E27FC236}">
                <a16:creationId xmlns:a16="http://schemas.microsoft.com/office/drawing/2014/main" id="{3DA06796-B71A-4AD4-B23A-83128AA163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5B7F2961-550A-4B78-B12A-C188B42EAD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CDA9B-B3D5-403F-9EA6-EFF444730BB5}" type="slidenum">
              <a:rPr lang="it-IT" smtClean="0"/>
              <a:t>‹N›</a:t>
            </a:fld>
            <a:endParaRPr lang="it-IT"/>
          </a:p>
        </p:txBody>
      </p:sp>
    </p:spTree>
    <p:extLst>
      <p:ext uri="{BB962C8B-B14F-4D97-AF65-F5344CB8AC3E}">
        <p14:creationId xmlns:p14="http://schemas.microsoft.com/office/powerpoint/2010/main" val="1044455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37.xml.rels><?xml version="1.0" encoding="UTF-8" standalone="yes"?>
<Relationships xmlns="http://schemas.openxmlformats.org/package/2006/relationships"><Relationship Id="rId8" Type="http://schemas.openxmlformats.org/officeDocument/2006/relationships/image" Target="../media/image54.jpg"/><Relationship Id="rId13" Type="http://schemas.openxmlformats.org/officeDocument/2006/relationships/image" Target="../media/image58.jpg"/><Relationship Id="rId18" Type="http://schemas.openxmlformats.org/officeDocument/2006/relationships/image" Target="../media/image63.jpg"/><Relationship Id="rId3" Type="http://schemas.openxmlformats.org/officeDocument/2006/relationships/image" Target="../media/image49.jpg"/><Relationship Id="rId7" Type="http://schemas.openxmlformats.org/officeDocument/2006/relationships/image" Target="../media/image53.jpg"/><Relationship Id="rId12" Type="http://schemas.openxmlformats.org/officeDocument/2006/relationships/image" Target="../media/image38.jpeg"/><Relationship Id="rId17" Type="http://schemas.openxmlformats.org/officeDocument/2006/relationships/image" Target="../media/image62.jpg"/><Relationship Id="rId2" Type="http://schemas.openxmlformats.org/officeDocument/2006/relationships/image" Target="../media/image48.jpg"/><Relationship Id="rId16" Type="http://schemas.openxmlformats.org/officeDocument/2006/relationships/image" Target="../media/image61.jpg"/><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jpg"/><Relationship Id="rId5" Type="http://schemas.openxmlformats.org/officeDocument/2006/relationships/image" Target="../media/image51.jpg"/><Relationship Id="rId15" Type="http://schemas.openxmlformats.org/officeDocument/2006/relationships/image" Target="../media/image60.jpg"/><Relationship Id="rId10" Type="http://schemas.openxmlformats.org/officeDocument/2006/relationships/image" Target="../media/image56.jpg"/><Relationship Id="rId19" Type="http://schemas.openxmlformats.org/officeDocument/2006/relationships/image" Target="../media/image64.jpg"/><Relationship Id="rId4" Type="http://schemas.openxmlformats.org/officeDocument/2006/relationships/image" Target="../media/image50.jpg"/><Relationship Id="rId9" Type="http://schemas.openxmlformats.org/officeDocument/2006/relationships/image" Target="../media/image55.jpg"/><Relationship Id="rId14" Type="http://schemas.openxmlformats.org/officeDocument/2006/relationships/image" Target="../media/image59.jpg"/></Relationships>
</file>

<file path=ppt/slides/_rels/slide3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2.xml"/><Relationship Id="rId4" Type="http://schemas.openxmlformats.org/officeDocument/2006/relationships/image" Target="../media/image6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1DEBC7A-556D-41F3-BE69-43A8156BA24B}"/>
              </a:ext>
            </a:extLst>
          </p:cNvPr>
          <p:cNvSpPr txBox="1"/>
          <p:nvPr/>
        </p:nvSpPr>
        <p:spPr>
          <a:xfrm>
            <a:off x="1785471" y="1512470"/>
            <a:ext cx="12192000" cy="830997"/>
          </a:xfrm>
          <a:prstGeom prst="rect">
            <a:avLst/>
          </a:prstGeom>
          <a:noFill/>
        </p:spPr>
        <p:txBody>
          <a:bodyPr wrap="square" rtlCol="0">
            <a:spAutoFit/>
          </a:bodyPr>
          <a:lstStyle/>
          <a:p>
            <a:pPr algn="ctr"/>
            <a:r>
              <a:rPr lang="it-IT" sz="4800" b="1" dirty="0">
                <a:solidFill>
                  <a:schemeClr val="accent1">
                    <a:lumMod val="75000"/>
                  </a:schemeClr>
                </a:solidFill>
              </a:rPr>
              <a:t>  </a:t>
            </a:r>
            <a:r>
              <a:rPr lang="it-IT" sz="4800" b="1" dirty="0">
                <a:solidFill>
                  <a:srgbClr val="FF0000"/>
                </a:solidFill>
              </a:rPr>
              <a:t>Le antiche frequenze di solfeggio</a:t>
            </a:r>
            <a:r>
              <a:rPr lang="it-IT" sz="4800" b="1" dirty="0">
                <a:solidFill>
                  <a:schemeClr val="accent1">
                    <a:lumMod val="75000"/>
                  </a:schemeClr>
                </a:solidFill>
              </a:rPr>
              <a:t> </a:t>
            </a:r>
          </a:p>
        </p:txBody>
      </p:sp>
      <p:pic>
        <p:nvPicPr>
          <p:cNvPr id="6" name="Immagine 5">
            <a:extLst>
              <a:ext uri="{FF2B5EF4-FFF2-40B4-BE49-F238E27FC236}">
                <a16:creationId xmlns:a16="http://schemas.microsoft.com/office/drawing/2014/main" id="{88F5440A-3C8F-4604-BBF2-D1B1315A4E03}"/>
              </a:ext>
            </a:extLst>
          </p:cNvPr>
          <p:cNvPicPr>
            <a:picLocks noChangeAspect="1"/>
          </p:cNvPicPr>
          <p:nvPr/>
        </p:nvPicPr>
        <p:blipFill>
          <a:blip r:embed="rId2"/>
          <a:stretch>
            <a:fillRect/>
          </a:stretch>
        </p:blipFill>
        <p:spPr>
          <a:xfrm>
            <a:off x="8102991" y="3429000"/>
            <a:ext cx="3732980" cy="3429000"/>
          </a:xfrm>
          <a:prstGeom prst="rect">
            <a:avLst/>
          </a:prstGeom>
        </p:spPr>
      </p:pic>
      <p:pic>
        <p:nvPicPr>
          <p:cNvPr id="7" name="Immagine 6">
            <a:extLst>
              <a:ext uri="{FF2B5EF4-FFF2-40B4-BE49-F238E27FC236}">
                <a16:creationId xmlns:a16="http://schemas.microsoft.com/office/drawing/2014/main" id="{7ADE8401-8924-43FF-8470-21E4865D1790}"/>
              </a:ext>
            </a:extLst>
          </p:cNvPr>
          <p:cNvPicPr>
            <a:picLocks noChangeAspect="1"/>
          </p:cNvPicPr>
          <p:nvPr/>
        </p:nvPicPr>
        <p:blipFill>
          <a:blip r:embed="rId3"/>
          <a:stretch>
            <a:fillRect/>
          </a:stretch>
        </p:blipFill>
        <p:spPr>
          <a:xfrm>
            <a:off x="309489" y="188270"/>
            <a:ext cx="3459862" cy="3240730"/>
          </a:xfrm>
          <a:prstGeom prst="rect">
            <a:avLst/>
          </a:prstGeom>
        </p:spPr>
      </p:pic>
      <p:sp>
        <p:nvSpPr>
          <p:cNvPr id="10" name="CasellaDiTesto 9">
            <a:extLst>
              <a:ext uri="{FF2B5EF4-FFF2-40B4-BE49-F238E27FC236}">
                <a16:creationId xmlns:a16="http://schemas.microsoft.com/office/drawing/2014/main" id="{D0B37BF8-C2C2-493A-880E-49F85A21E4A9}"/>
              </a:ext>
            </a:extLst>
          </p:cNvPr>
          <p:cNvSpPr txBox="1"/>
          <p:nvPr/>
        </p:nvSpPr>
        <p:spPr>
          <a:xfrm>
            <a:off x="0" y="4600135"/>
            <a:ext cx="8553157" cy="830997"/>
          </a:xfrm>
          <a:prstGeom prst="rect">
            <a:avLst/>
          </a:prstGeom>
          <a:noFill/>
        </p:spPr>
        <p:txBody>
          <a:bodyPr wrap="square" rtlCol="0">
            <a:spAutoFit/>
          </a:bodyPr>
          <a:lstStyle/>
          <a:p>
            <a:pPr algn="ctr"/>
            <a:r>
              <a:rPr lang="it-IT" sz="4800" b="1" dirty="0">
                <a:solidFill>
                  <a:srgbClr val="FF0000"/>
                </a:solidFill>
              </a:rPr>
              <a:t>dei Canti Gregoriani</a:t>
            </a:r>
          </a:p>
        </p:txBody>
      </p:sp>
    </p:spTree>
    <p:extLst>
      <p:ext uri="{BB962C8B-B14F-4D97-AF65-F5344CB8AC3E}">
        <p14:creationId xmlns:p14="http://schemas.microsoft.com/office/powerpoint/2010/main" val="3768038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A8EA1B07-303D-490B-9C9A-864B32E96B41}"/>
              </a:ext>
            </a:extLst>
          </p:cNvPr>
          <p:cNvPicPr>
            <a:picLocks noChangeAspect="1"/>
          </p:cNvPicPr>
          <p:nvPr/>
        </p:nvPicPr>
        <p:blipFill>
          <a:blip r:embed="rId2"/>
          <a:stretch>
            <a:fillRect/>
          </a:stretch>
        </p:blipFill>
        <p:spPr>
          <a:xfrm>
            <a:off x="-1477107" y="-656122"/>
            <a:ext cx="4970848" cy="2796102"/>
          </a:xfrm>
          <a:prstGeom prst="rect">
            <a:avLst/>
          </a:prstGeom>
        </p:spPr>
      </p:pic>
      <p:sp>
        <p:nvSpPr>
          <p:cNvPr id="9" name="CasellaDiTesto 8">
            <a:extLst>
              <a:ext uri="{FF2B5EF4-FFF2-40B4-BE49-F238E27FC236}">
                <a16:creationId xmlns:a16="http://schemas.microsoft.com/office/drawing/2014/main" id="{546F6F09-3071-458F-8226-AF0AF4198FE4}"/>
              </a:ext>
            </a:extLst>
          </p:cNvPr>
          <p:cNvSpPr txBox="1"/>
          <p:nvPr/>
        </p:nvSpPr>
        <p:spPr>
          <a:xfrm>
            <a:off x="3967090" y="596975"/>
            <a:ext cx="6893168" cy="1015663"/>
          </a:xfrm>
          <a:prstGeom prst="rect">
            <a:avLst/>
          </a:prstGeom>
          <a:noFill/>
        </p:spPr>
        <p:txBody>
          <a:bodyPr wrap="square">
            <a:spAutoFit/>
          </a:bodyPr>
          <a:lstStyle/>
          <a:p>
            <a:r>
              <a:rPr lang="it-IT" sz="2000" b="1" dirty="0">
                <a:solidFill>
                  <a:srgbClr val="FF0000"/>
                </a:solidFill>
              </a:rPr>
              <a:t>Nel libro dei morti dell’antico Egitto è narrato il mito secondo cui il mondo è creato da un dio mediante una risata intonata su sette note.</a:t>
            </a:r>
          </a:p>
        </p:txBody>
      </p:sp>
      <p:sp>
        <p:nvSpPr>
          <p:cNvPr id="11" name="CasellaDiTesto 10">
            <a:extLst>
              <a:ext uri="{FF2B5EF4-FFF2-40B4-BE49-F238E27FC236}">
                <a16:creationId xmlns:a16="http://schemas.microsoft.com/office/drawing/2014/main" id="{2C15DE3F-F976-4B15-9131-B90C6E2631D8}"/>
              </a:ext>
            </a:extLst>
          </p:cNvPr>
          <p:cNvSpPr txBox="1"/>
          <p:nvPr/>
        </p:nvSpPr>
        <p:spPr>
          <a:xfrm>
            <a:off x="3985847" y="2055709"/>
            <a:ext cx="6893168" cy="1323439"/>
          </a:xfrm>
          <a:prstGeom prst="rect">
            <a:avLst/>
          </a:prstGeom>
          <a:noFill/>
        </p:spPr>
        <p:txBody>
          <a:bodyPr wrap="square">
            <a:spAutoFit/>
          </a:bodyPr>
          <a:lstStyle/>
          <a:p>
            <a:r>
              <a:rPr lang="it-IT" sz="2000" b="1" dirty="0">
                <a:solidFill>
                  <a:srgbClr val="FF0000"/>
                </a:solidFill>
              </a:rPr>
              <a:t>Vangelo di Giovanni : In principio era il Verbo, e il Verbo era presso Dio e il Verbo era Dio. Tutto è stato fatto per mezzo di lui e senza di lui nulla è stato fatto di ciò che esiste.</a:t>
            </a:r>
          </a:p>
          <a:p>
            <a:r>
              <a:rPr lang="it-IT" sz="2000" b="1" dirty="0">
                <a:solidFill>
                  <a:srgbClr val="FF0000"/>
                </a:solidFill>
              </a:rPr>
              <a:t>Verbo = parola = suono = vibrazione = frequenza</a:t>
            </a:r>
          </a:p>
        </p:txBody>
      </p:sp>
      <p:pic>
        <p:nvPicPr>
          <p:cNvPr id="12" name="Immagine 11">
            <a:extLst>
              <a:ext uri="{FF2B5EF4-FFF2-40B4-BE49-F238E27FC236}">
                <a16:creationId xmlns:a16="http://schemas.microsoft.com/office/drawing/2014/main" id="{9BDEF677-2548-44DA-A4E9-1E307663B63C}"/>
              </a:ext>
            </a:extLst>
          </p:cNvPr>
          <p:cNvPicPr>
            <a:picLocks noChangeAspect="1"/>
          </p:cNvPicPr>
          <p:nvPr/>
        </p:nvPicPr>
        <p:blipFill>
          <a:blip r:embed="rId3"/>
          <a:stretch>
            <a:fillRect/>
          </a:stretch>
        </p:blipFill>
        <p:spPr>
          <a:xfrm>
            <a:off x="1666699" y="1243306"/>
            <a:ext cx="1714501" cy="3455303"/>
          </a:xfrm>
          <a:prstGeom prst="rect">
            <a:avLst/>
          </a:prstGeom>
        </p:spPr>
      </p:pic>
      <p:sp>
        <p:nvSpPr>
          <p:cNvPr id="14" name="CasellaDiTesto 13">
            <a:extLst>
              <a:ext uri="{FF2B5EF4-FFF2-40B4-BE49-F238E27FC236}">
                <a16:creationId xmlns:a16="http://schemas.microsoft.com/office/drawing/2014/main" id="{7069142F-E282-4BB5-BB5A-173985624F4F}"/>
              </a:ext>
            </a:extLst>
          </p:cNvPr>
          <p:cNvSpPr txBox="1"/>
          <p:nvPr/>
        </p:nvSpPr>
        <p:spPr>
          <a:xfrm>
            <a:off x="3967090" y="3822220"/>
            <a:ext cx="6893168" cy="1015663"/>
          </a:xfrm>
          <a:prstGeom prst="rect">
            <a:avLst/>
          </a:prstGeom>
          <a:noFill/>
        </p:spPr>
        <p:txBody>
          <a:bodyPr wrap="square">
            <a:spAutoFit/>
          </a:bodyPr>
          <a:lstStyle/>
          <a:p>
            <a:r>
              <a:rPr lang="it-IT" sz="2000" b="1" dirty="0">
                <a:solidFill>
                  <a:srgbClr val="FF0000"/>
                </a:solidFill>
              </a:rPr>
              <a:t>Maestro Sufi Hazrat Inayat Khan: La musica è l’inizio e la fine dell’Universo. Tutte le azioni ed i movimenti compiuti nel mondo visibile ed invisibile sono musicali.</a:t>
            </a:r>
          </a:p>
        </p:txBody>
      </p:sp>
      <p:pic>
        <p:nvPicPr>
          <p:cNvPr id="15" name="Immagine 14">
            <a:extLst>
              <a:ext uri="{FF2B5EF4-FFF2-40B4-BE49-F238E27FC236}">
                <a16:creationId xmlns:a16="http://schemas.microsoft.com/office/drawing/2014/main" id="{E3113576-7D4A-4FFD-835B-E738D2AFF7DC}"/>
              </a:ext>
            </a:extLst>
          </p:cNvPr>
          <p:cNvPicPr>
            <a:picLocks noChangeAspect="1"/>
          </p:cNvPicPr>
          <p:nvPr/>
        </p:nvPicPr>
        <p:blipFill>
          <a:blip r:embed="rId4"/>
          <a:stretch>
            <a:fillRect/>
          </a:stretch>
        </p:blipFill>
        <p:spPr>
          <a:xfrm>
            <a:off x="1689001" y="3429000"/>
            <a:ext cx="1692197" cy="1709771"/>
          </a:xfrm>
          <a:prstGeom prst="rect">
            <a:avLst/>
          </a:prstGeom>
        </p:spPr>
      </p:pic>
      <p:sp>
        <p:nvSpPr>
          <p:cNvPr id="21" name="CasellaDiTesto 20">
            <a:extLst>
              <a:ext uri="{FF2B5EF4-FFF2-40B4-BE49-F238E27FC236}">
                <a16:creationId xmlns:a16="http://schemas.microsoft.com/office/drawing/2014/main" id="{8DF0E45D-F3BA-4030-AB8B-3DB54D3FD0AC}"/>
              </a:ext>
            </a:extLst>
          </p:cNvPr>
          <p:cNvSpPr txBox="1"/>
          <p:nvPr/>
        </p:nvSpPr>
        <p:spPr>
          <a:xfrm>
            <a:off x="3985847" y="5516585"/>
            <a:ext cx="5780493" cy="707886"/>
          </a:xfrm>
          <a:prstGeom prst="rect">
            <a:avLst/>
          </a:prstGeom>
          <a:noFill/>
        </p:spPr>
        <p:txBody>
          <a:bodyPr wrap="none" rtlCol="0">
            <a:spAutoFit/>
          </a:bodyPr>
          <a:lstStyle/>
          <a:p>
            <a:r>
              <a:rPr lang="it-IT" sz="2000" b="1" dirty="0">
                <a:solidFill>
                  <a:srgbClr val="FF0000"/>
                </a:solidFill>
              </a:rPr>
              <a:t>L’OM, nella religione induista, è il suono primordiale </a:t>
            </a:r>
          </a:p>
          <a:p>
            <a:r>
              <a:rPr lang="it-IT" sz="2000" b="1" dirty="0">
                <a:solidFill>
                  <a:srgbClr val="FF0000"/>
                </a:solidFill>
              </a:rPr>
              <a:t>che ha dato origine alla creazione </a:t>
            </a:r>
          </a:p>
        </p:txBody>
      </p:sp>
      <p:pic>
        <p:nvPicPr>
          <p:cNvPr id="22" name="Immagine 21">
            <a:extLst>
              <a:ext uri="{FF2B5EF4-FFF2-40B4-BE49-F238E27FC236}">
                <a16:creationId xmlns:a16="http://schemas.microsoft.com/office/drawing/2014/main" id="{F28566B4-40B5-4A6E-9CBD-C3DC901867D6}"/>
              </a:ext>
            </a:extLst>
          </p:cNvPr>
          <p:cNvPicPr>
            <a:picLocks noChangeAspect="1"/>
          </p:cNvPicPr>
          <p:nvPr/>
        </p:nvPicPr>
        <p:blipFill>
          <a:blip r:embed="rId5"/>
          <a:stretch>
            <a:fillRect/>
          </a:stretch>
        </p:blipFill>
        <p:spPr>
          <a:xfrm>
            <a:off x="1666697" y="4977366"/>
            <a:ext cx="1714501" cy="1632503"/>
          </a:xfrm>
          <a:prstGeom prst="rect">
            <a:avLst/>
          </a:prstGeom>
        </p:spPr>
      </p:pic>
      <p:pic>
        <p:nvPicPr>
          <p:cNvPr id="23" name="Immagine 22">
            <a:extLst>
              <a:ext uri="{FF2B5EF4-FFF2-40B4-BE49-F238E27FC236}">
                <a16:creationId xmlns:a16="http://schemas.microsoft.com/office/drawing/2014/main" id="{C80A68A9-E8E3-4C15-A1DD-1DBEEF4EFF5A}"/>
              </a:ext>
            </a:extLst>
          </p:cNvPr>
          <p:cNvPicPr>
            <a:picLocks noChangeAspect="1"/>
          </p:cNvPicPr>
          <p:nvPr/>
        </p:nvPicPr>
        <p:blipFill>
          <a:blip r:embed="rId6"/>
          <a:stretch>
            <a:fillRect/>
          </a:stretch>
        </p:blipFill>
        <p:spPr>
          <a:xfrm>
            <a:off x="1639675" y="240551"/>
            <a:ext cx="1719221" cy="1713124"/>
          </a:xfrm>
          <a:prstGeom prst="rect">
            <a:avLst/>
          </a:prstGeom>
        </p:spPr>
      </p:pic>
    </p:spTree>
    <p:extLst>
      <p:ext uri="{BB962C8B-B14F-4D97-AF65-F5344CB8AC3E}">
        <p14:creationId xmlns:p14="http://schemas.microsoft.com/office/powerpoint/2010/main" val="358351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4E91B7F-C691-48D9-9DDC-210B44189B11}"/>
              </a:ext>
            </a:extLst>
          </p:cNvPr>
          <p:cNvSpPr txBox="1"/>
          <p:nvPr/>
        </p:nvSpPr>
        <p:spPr>
          <a:xfrm>
            <a:off x="0" y="81333"/>
            <a:ext cx="12192000" cy="1107996"/>
          </a:xfrm>
          <a:prstGeom prst="rect">
            <a:avLst/>
          </a:prstGeom>
          <a:noFill/>
        </p:spPr>
        <p:txBody>
          <a:bodyPr wrap="square">
            <a:spAutoFit/>
          </a:bodyPr>
          <a:lstStyle/>
          <a:p>
            <a:pPr algn="ctr"/>
            <a:r>
              <a:rPr lang="it-IT" sz="6600" dirty="0">
                <a:solidFill>
                  <a:srgbClr val="FF0000"/>
                </a:solidFill>
              </a:rPr>
              <a:t>Frequenze benessere</a:t>
            </a:r>
          </a:p>
        </p:txBody>
      </p:sp>
      <p:pic>
        <p:nvPicPr>
          <p:cNvPr id="7" name="Immagine 6">
            <a:extLst>
              <a:ext uri="{FF2B5EF4-FFF2-40B4-BE49-F238E27FC236}">
                <a16:creationId xmlns:a16="http://schemas.microsoft.com/office/drawing/2014/main" id="{3BE92C62-395C-4B6C-836B-B842A3B47CE5}"/>
              </a:ext>
            </a:extLst>
          </p:cNvPr>
          <p:cNvPicPr>
            <a:picLocks noChangeAspect="1"/>
          </p:cNvPicPr>
          <p:nvPr/>
        </p:nvPicPr>
        <p:blipFill>
          <a:blip r:embed="rId2"/>
          <a:stretch>
            <a:fillRect/>
          </a:stretch>
        </p:blipFill>
        <p:spPr>
          <a:xfrm>
            <a:off x="0" y="1041404"/>
            <a:ext cx="12514217" cy="2103179"/>
          </a:xfrm>
          <a:prstGeom prst="rect">
            <a:avLst/>
          </a:prstGeom>
        </p:spPr>
      </p:pic>
      <p:pic>
        <p:nvPicPr>
          <p:cNvPr id="8" name="Immagine 7">
            <a:extLst>
              <a:ext uri="{FF2B5EF4-FFF2-40B4-BE49-F238E27FC236}">
                <a16:creationId xmlns:a16="http://schemas.microsoft.com/office/drawing/2014/main" id="{57851057-28F6-470D-A863-EAF004FABF6A}"/>
              </a:ext>
            </a:extLst>
          </p:cNvPr>
          <p:cNvPicPr>
            <a:picLocks noChangeAspect="1"/>
          </p:cNvPicPr>
          <p:nvPr/>
        </p:nvPicPr>
        <p:blipFill>
          <a:blip r:embed="rId3"/>
          <a:stretch>
            <a:fillRect/>
          </a:stretch>
        </p:blipFill>
        <p:spPr>
          <a:xfrm>
            <a:off x="1270492" y="2716477"/>
            <a:ext cx="1526777" cy="1880924"/>
          </a:xfrm>
          <a:prstGeom prst="rect">
            <a:avLst/>
          </a:prstGeom>
        </p:spPr>
      </p:pic>
      <p:pic>
        <p:nvPicPr>
          <p:cNvPr id="9" name="Immagine 8">
            <a:extLst>
              <a:ext uri="{FF2B5EF4-FFF2-40B4-BE49-F238E27FC236}">
                <a16:creationId xmlns:a16="http://schemas.microsoft.com/office/drawing/2014/main" id="{980E2304-F1B5-4809-A238-3182CCC69730}"/>
              </a:ext>
            </a:extLst>
          </p:cNvPr>
          <p:cNvPicPr>
            <a:picLocks noChangeAspect="1"/>
          </p:cNvPicPr>
          <p:nvPr/>
        </p:nvPicPr>
        <p:blipFill>
          <a:blip r:embed="rId4"/>
          <a:stretch>
            <a:fillRect/>
          </a:stretch>
        </p:blipFill>
        <p:spPr>
          <a:xfrm>
            <a:off x="4880914" y="2749551"/>
            <a:ext cx="2466975" cy="1847850"/>
          </a:xfrm>
          <a:prstGeom prst="rect">
            <a:avLst/>
          </a:prstGeom>
        </p:spPr>
      </p:pic>
      <p:pic>
        <p:nvPicPr>
          <p:cNvPr id="10" name="Immagine 9">
            <a:extLst>
              <a:ext uri="{FF2B5EF4-FFF2-40B4-BE49-F238E27FC236}">
                <a16:creationId xmlns:a16="http://schemas.microsoft.com/office/drawing/2014/main" id="{83F786EF-3E8A-4ED3-8B94-C3E0C6CFEE25}"/>
              </a:ext>
            </a:extLst>
          </p:cNvPr>
          <p:cNvPicPr>
            <a:picLocks noChangeAspect="1"/>
          </p:cNvPicPr>
          <p:nvPr/>
        </p:nvPicPr>
        <p:blipFill>
          <a:blip r:embed="rId5"/>
          <a:stretch>
            <a:fillRect/>
          </a:stretch>
        </p:blipFill>
        <p:spPr>
          <a:xfrm>
            <a:off x="7497309" y="2835741"/>
            <a:ext cx="1188996" cy="1789623"/>
          </a:xfrm>
          <a:prstGeom prst="rect">
            <a:avLst/>
          </a:prstGeom>
        </p:spPr>
      </p:pic>
      <p:pic>
        <p:nvPicPr>
          <p:cNvPr id="13" name="Immagine 12">
            <a:extLst>
              <a:ext uri="{FF2B5EF4-FFF2-40B4-BE49-F238E27FC236}">
                <a16:creationId xmlns:a16="http://schemas.microsoft.com/office/drawing/2014/main" id="{4A6ED269-6BA2-47C8-9FE5-F539C5092336}"/>
              </a:ext>
            </a:extLst>
          </p:cNvPr>
          <p:cNvPicPr>
            <a:picLocks noChangeAspect="1"/>
          </p:cNvPicPr>
          <p:nvPr/>
        </p:nvPicPr>
        <p:blipFill>
          <a:blip r:embed="rId6"/>
          <a:stretch>
            <a:fillRect/>
          </a:stretch>
        </p:blipFill>
        <p:spPr>
          <a:xfrm>
            <a:off x="8835725" y="2835741"/>
            <a:ext cx="2619375" cy="1743075"/>
          </a:xfrm>
          <a:prstGeom prst="rect">
            <a:avLst/>
          </a:prstGeom>
        </p:spPr>
      </p:pic>
      <p:sp>
        <p:nvSpPr>
          <p:cNvPr id="15" name="CasellaDiTesto 14">
            <a:extLst>
              <a:ext uri="{FF2B5EF4-FFF2-40B4-BE49-F238E27FC236}">
                <a16:creationId xmlns:a16="http://schemas.microsoft.com/office/drawing/2014/main" id="{C9BF8CD0-F80D-44A1-AD9E-B0BF79F6BA5D}"/>
              </a:ext>
            </a:extLst>
          </p:cNvPr>
          <p:cNvSpPr txBox="1"/>
          <p:nvPr/>
        </p:nvSpPr>
        <p:spPr>
          <a:xfrm>
            <a:off x="2962857" y="5099839"/>
            <a:ext cx="9236161" cy="1384995"/>
          </a:xfrm>
          <a:prstGeom prst="rect">
            <a:avLst/>
          </a:prstGeom>
          <a:noFill/>
        </p:spPr>
        <p:txBody>
          <a:bodyPr wrap="square" rtlCol="0">
            <a:spAutoFit/>
          </a:bodyPr>
          <a:lstStyle/>
          <a:p>
            <a:pPr algn="ctr"/>
            <a:r>
              <a:rPr lang="it-IT" sz="2800" b="1" dirty="0">
                <a:solidFill>
                  <a:srgbClr val="FF0000"/>
                </a:solidFill>
              </a:rPr>
              <a:t>Le antiche frequenze di solfeggio fanno parte delle cosiddette </a:t>
            </a:r>
          </a:p>
          <a:p>
            <a:pPr algn="ctr"/>
            <a:r>
              <a:rPr lang="it-IT" sz="2800" b="1" dirty="0">
                <a:solidFill>
                  <a:srgbClr val="FF0000"/>
                </a:solidFill>
              </a:rPr>
              <a:t>Frequenze Benessere</a:t>
            </a:r>
          </a:p>
        </p:txBody>
      </p:sp>
      <p:pic>
        <p:nvPicPr>
          <p:cNvPr id="5124" name="Picture 4" descr="Repertorio Canto Gregoriano">
            <a:extLst>
              <a:ext uri="{FF2B5EF4-FFF2-40B4-BE49-F238E27FC236}">
                <a16:creationId xmlns:a16="http://schemas.microsoft.com/office/drawing/2014/main" id="{11E744A0-5E98-46FC-BCE4-49AF2C3E99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9808" y="4834423"/>
            <a:ext cx="1526778" cy="200527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iuseppe Verdi - Busseto Live IT">
            <a:extLst>
              <a:ext uri="{FF2B5EF4-FFF2-40B4-BE49-F238E27FC236}">
                <a16:creationId xmlns:a16="http://schemas.microsoft.com/office/drawing/2014/main" id="{9CD89F98-3A6B-4C43-8379-77C7185D3C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66833" y="2744440"/>
            <a:ext cx="1727859" cy="1880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479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16FC909E-B221-4823-8EFB-804EF900E48A}"/>
              </a:ext>
            </a:extLst>
          </p:cNvPr>
          <p:cNvPicPr>
            <a:picLocks noChangeAspect="1"/>
          </p:cNvPicPr>
          <p:nvPr/>
        </p:nvPicPr>
        <p:blipFill>
          <a:blip r:embed="rId2"/>
          <a:stretch>
            <a:fillRect/>
          </a:stretch>
        </p:blipFill>
        <p:spPr>
          <a:xfrm>
            <a:off x="493980" y="338863"/>
            <a:ext cx="1680239" cy="1195220"/>
          </a:xfrm>
          <a:prstGeom prst="rect">
            <a:avLst/>
          </a:prstGeom>
        </p:spPr>
      </p:pic>
      <p:pic>
        <p:nvPicPr>
          <p:cNvPr id="12" name="Immagine 11">
            <a:extLst>
              <a:ext uri="{FF2B5EF4-FFF2-40B4-BE49-F238E27FC236}">
                <a16:creationId xmlns:a16="http://schemas.microsoft.com/office/drawing/2014/main" id="{3F9990E3-CCE8-4565-B558-AD3EF44F72BE}"/>
              </a:ext>
            </a:extLst>
          </p:cNvPr>
          <p:cNvPicPr>
            <a:picLocks noChangeAspect="1"/>
          </p:cNvPicPr>
          <p:nvPr/>
        </p:nvPicPr>
        <p:blipFill>
          <a:blip r:embed="rId3"/>
          <a:stretch>
            <a:fillRect/>
          </a:stretch>
        </p:blipFill>
        <p:spPr>
          <a:xfrm>
            <a:off x="575249" y="1738306"/>
            <a:ext cx="1517700" cy="1690694"/>
          </a:xfrm>
          <a:prstGeom prst="rect">
            <a:avLst/>
          </a:prstGeom>
        </p:spPr>
      </p:pic>
      <p:pic>
        <p:nvPicPr>
          <p:cNvPr id="18" name="Immagine 17">
            <a:extLst>
              <a:ext uri="{FF2B5EF4-FFF2-40B4-BE49-F238E27FC236}">
                <a16:creationId xmlns:a16="http://schemas.microsoft.com/office/drawing/2014/main" id="{4B0E3933-3BE6-4EE0-82A5-ED42E2A719C9}"/>
              </a:ext>
            </a:extLst>
          </p:cNvPr>
          <p:cNvPicPr>
            <a:picLocks noChangeAspect="1"/>
          </p:cNvPicPr>
          <p:nvPr/>
        </p:nvPicPr>
        <p:blipFill>
          <a:blip r:embed="rId4"/>
          <a:stretch>
            <a:fillRect/>
          </a:stretch>
        </p:blipFill>
        <p:spPr>
          <a:xfrm>
            <a:off x="493980" y="3633223"/>
            <a:ext cx="1680239" cy="1465529"/>
          </a:xfrm>
          <a:prstGeom prst="rect">
            <a:avLst/>
          </a:prstGeom>
        </p:spPr>
      </p:pic>
      <p:pic>
        <p:nvPicPr>
          <p:cNvPr id="19" name="Immagine 18">
            <a:extLst>
              <a:ext uri="{FF2B5EF4-FFF2-40B4-BE49-F238E27FC236}">
                <a16:creationId xmlns:a16="http://schemas.microsoft.com/office/drawing/2014/main" id="{84F72A94-4578-4DF9-8E2C-662F3C58E642}"/>
              </a:ext>
            </a:extLst>
          </p:cNvPr>
          <p:cNvPicPr>
            <a:picLocks noChangeAspect="1"/>
          </p:cNvPicPr>
          <p:nvPr/>
        </p:nvPicPr>
        <p:blipFill>
          <a:blip r:embed="rId5"/>
          <a:stretch>
            <a:fillRect/>
          </a:stretch>
        </p:blipFill>
        <p:spPr>
          <a:xfrm>
            <a:off x="493980" y="5448036"/>
            <a:ext cx="1680239" cy="1178043"/>
          </a:xfrm>
          <a:prstGeom prst="rect">
            <a:avLst/>
          </a:prstGeom>
        </p:spPr>
      </p:pic>
      <p:sp>
        <p:nvSpPr>
          <p:cNvPr id="22" name="CasellaDiTesto 21">
            <a:extLst>
              <a:ext uri="{FF2B5EF4-FFF2-40B4-BE49-F238E27FC236}">
                <a16:creationId xmlns:a16="http://schemas.microsoft.com/office/drawing/2014/main" id="{06D284C7-C8DF-4C17-BEED-7C01E1E6D5E1}"/>
              </a:ext>
            </a:extLst>
          </p:cNvPr>
          <p:cNvSpPr txBox="1"/>
          <p:nvPr/>
        </p:nvSpPr>
        <p:spPr>
          <a:xfrm>
            <a:off x="2700412" y="552022"/>
            <a:ext cx="9491588" cy="707886"/>
          </a:xfrm>
          <a:prstGeom prst="rect">
            <a:avLst/>
          </a:prstGeom>
          <a:noFill/>
        </p:spPr>
        <p:txBody>
          <a:bodyPr wrap="square" rtlCol="0">
            <a:spAutoFit/>
          </a:bodyPr>
          <a:lstStyle/>
          <a:p>
            <a:r>
              <a:rPr lang="it-IT" sz="2000" b="1" dirty="0">
                <a:solidFill>
                  <a:srgbClr val="FF0000"/>
                </a:solidFill>
              </a:rPr>
              <a:t>La Musica e la Danza rappresentano per gli aborigeni australiani un mezzo espressivo dell’anima ed il didgeridoo è considerato sacro da oltre 2000 anni</a:t>
            </a:r>
          </a:p>
        </p:txBody>
      </p:sp>
      <p:sp>
        <p:nvSpPr>
          <p:cNvPr id="23" name="CasellaDiTesto 22">
            <a:extLst>
              <a:ext uri="{FF2B5EF4-FFF2-40B4-BE49-F238E27FC236}">
                <a16:creationId xmlns:a16="http://schemas.microsoft.com/office/drawing/2014/main" id="{C6B5D33E-54B8-4605-A842-518C8C8ED39B}"/>
              </a:ext>
            </a:extLst>
          </p:cNvPr>
          <p:cNvSpPr txBox="1"/>
          <p:nvPr/>
        </p:nvSpPr>
        <p:spPr>
          <a:xfrm>
            <a:off x="2749468" y="2158922"/>
            <a:ext cx="9442532" cy="707886"/>
          </a:xfrm>
          <a:prstGeom prst="rect">
            <a:avLst/>
          </a:prstGeom>
          <a:noFill/>
        </p:spPr>
        <p:txBody>
          <a:bodyPr wrap="square" rtlCol="0">
            <a:spAutoFit/>
          </a:bodyPr>
          <a:lstStyle/>
          <a:p>
            <a:r>
              <a:rPr lang="it-IT" sz="2000" b="1" dirty="0">
                <a:solidFill>
                  <a:srgbClr val="FF0000"/>
                </a:solidFill>
              </a:rPr>
              <a:t>Presso i nativi americani il flauto era uno strumento sacro, antico come il mondo ed ogni cosa che esiste ha un suo suono, una sua musica</a:t>
            </a:r>
          </a:p>
        </p:txBody>
      </p:sp>
      <p:sp>
        <p:nvSpPr>
          <p:cNvPr id="25" name="CasellaDiTesto 24">
            <a:extLst>
              <a:ext uri="{FF2B5EF4-FFF2-40B4-BE49-F238E27FC236}">
                <a16:creationId xmlns:a16="http://schemas.microsoft.com/office/drawing/2014/main" id="{01C58C47-B91C-4FE7-B789-4FE5769AD218}"/>
              </a:ext>
            </a:extLst>
          </p:cNvPr>
          <p:cNvSpPr txBox="1"/>
          <p:nvPr/>
        </p:nvSpPr>
        <p:spPr>
          <a:xfrm>
            <a:off x="2780538" y="3550379"/>
            <a:ext cx="9313574" cy="1323439"/>
          </a:xfrm>
          <a:prstGeom prst="rect">
            <a:avLst/>
          </a:prstGeom>
          <a:noFill/>
        </p:spPr>
        <p:txBody>
          <a:bodyPr wrap="square" rtlCol="0">
            <a:spAutoFit/>
          </a:bodyPr>
          <a:lstStyle/>
          <a:p>
            <a:r>
              <a:rPr lang="it-IT" sz="2000" b="1" dirty="0">
                <a:solidFill>
                  <a:srgbClr val="FF0000"/>
                </a:solidFill>
              </a:rPr>
              <a:t>Nah-Sinnar è un antico termine dello sciamanesimo druidico celtico che significa</a:t>
            </a:r>
          </a:p>
          <a:p>
            <a:r>
              <a:rPr lang="it-IT" sz="2000" b="1" dirty="0">
                <a:solidFill>
                  <a:srgbClr val="FF0000"/>
                </a:solidFill>
              </a:rPr>
              <a:t> «Musica del Vuoto». Serve a mettere in contatto l’individuo con l’aspetto reale della natura, cioè il vuoto come realtà immateriale che ne supporta l’esistenza, attraverso il potere del Suono Primordiale  </a:t>
            </a:r>
          </a:p>
        </p:txBody>
      </p:sp>
      <p:sp>
        <p:nvSpPr>
          <p:cNvPr id="28" name="CasellaDiTesto 27">
            <a:extLst>
              <a:ext uri="{FF2B5EF4-FFF2-40B4-BE49-F238E27FC236}">
                <a16:creationId xmlns:a16="http://schemas.microsoft.com/office/drawing/2014/main" id="{E03EB01B-22BC-4DFB-A57E-3F925163E9F6}"/>
              </a:ext>
            </a:extLst>
          </p:cNvPr>
          <p:cNvSpPr txBox="1"/>
          <p:nvPr/>
        </p:nvSpPr>
        <p:spPr>
          <a:xfrm>
            <a:off x="2749468" y="5529225"/>
            <a:ext cx="9191068" cy="1015663"/>
          </a:xfrm>
          <a:prstGeom prst="rect">
            <a:avLst/>
          </a:prstGeom>
          <a:noFill/>
        </p:spPr>
        <p:txBody>
          <a:bodyPr wrap="square" rtlCol="0">
            <a:spAutoFit/>
          </a:bodyPr>
          <a:lstStyle/>
          <a:p>
            <a:r>
              <a:rPr lang="it-IT" sz="2000" b="1" dirty="0">
                <a:solidFill>
                  <a:srgbClr val="FF0000"/>
                </a:solidFill>
              </a:rPr>
              <a:t>Mantra: Sillabe o frasi sacre che aiutano ad immergersi in una meditazione profonda.</a:t>
            </a:r>
          </a:p>
          <a:p>
            <a:r>
              <a:rPr lang="it-IT" sz="2000" b="1" dirty="0">
                <a:solidFill>
                  <a:srgbClr val="FF0000"/>
                </a:solidFill>
              </a:rPr>
              <a:t>Quando si recita un mantra non è importante il significato bensì il suono.</a:t>
            </a:r>
          </a:p>
          <a:p>
            <a:r>
              <a:rPr lang="it-IT" sz="2000" b="1" dirty="0">
                <a:solidFill>
                  <a:srgbClr val="FF0000"/>
                </a:solidFill>
              </a:rPr>
              <a:t>Per questo motivo non è necessario comprenderli per ottenerne i benefici</a:t>
            </a:r>
          </a:p>
        </p:txBody>
      </p:sp>
    </p:spTree>
    <p:extLst>
      <p:ext uri="{BB962C8B-B14F-4D97-AF65-F5344CB8AC3E}">
        <p14:creationId xmlns:p14="http://schemas.microsoft.com/office/powerpoint/2010/main" val="3842115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38000"/>
          </a:schemeClr>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DD1AE12-B81B-4554-A4D4-3019503417DD}"/>
              </a:ext>
            </a:extLst>
          </p:cNvPr>
          <p:cNvPicPr>
            <a:picLocks noChangeAspect="1"/>
          </p:cNvPicPr>
          <p:nvPr/>
        </p:nvPicPr>
        <p:blipFill>
          <a:blip r:embed="rId2"/>
          <a:stretch>
            <a:fillRect/>
          </a:stretch>
        </p:blipFill>
        <p:spPr>
          <a:xfrm>
            <a:off x="563518" y="332508"/>
            <a:ext cx="3198082" cy="3338963"/>
          </a:xfrm>
          <a:prstGeom prst="rect">
            <a:avLst/>
          </a:prstGeom>
        </p:spPr>
      </p:pic>
      <p:sp>
        <p:nvSpPr>
          <p:cNvPr id="7" name="CasellaDiTesto 6">
            <a:extLst>
              <a:ext uri="{FF2B5EF4-FFF2-40B4-BE49-F238E27FC236}">
                <a16:creationId xmlns:a16="http://schemas.microsoft.com/office/drawing/2014/main" id="{DD077B1B-4A84-48BC-AF2F-F150F55B80B4}"/>
              </a:ext>
            </a:extLst>
          </p:cNvPr>
          <p:cNvSpPr txBox="1"/>
          <p:nvPr/>
        </p:nvSpPr>
        <p:spPr>
          <a:xfrm>
            <a:off x="4042610" y="128336"/>
            <a:ext cx="7998015" cy="1384995"/>
          </a:xfrm>
          <a:prstGeom prst="rect">
            <a:avLst/>
          </a:prstGeom>
          <a:noFill/>
        </p:spPr>
        <p:txBody>
          <a:bodyPr wrap="square" rtlCol="0">
            <a:spAutoFit/>
          </a:bodyPr>
          <a:lstStyle/>
          <a:p>
            <a:pPr algn="ctr"/>
            <a:r>
              <a:rPr lang="it-IT" sz="2800" b="1" dirty="0">
                <a:solidFill>
                  <a:srgbClr val="7030A0"/>
                </a:solidFill>
              </a:rPr>
              <a:t>Speciali frequenze sonore furono adottate anche dalla chiesa</a:t>
            </a:r>
          </a:p>
          <a:p>
            <a:pPr algn="ctr"/>
            <a:r>
              <a:rPr lang="it-IT" sz="2800" b="1" dirty="0">
                <a:solidFill>
                  <a:srgbClr val="7030A0"/>
                </a:solidFill>
              </a:rPr>
              <a:t>per uno scopo profondamente spirituale. </a:t>
            </a:r>
          </a:p>
        </p:txBody>
      </p:sp>
      <p:sp>
        <p:nvSpPr>
          <p:cNvPr id="8" name="CasellaDiTesto 7">
            <a:extLst>
              <a:ext uri="{FF2B5EF4-FFF2-40B4-BE49-F238E27FC236}">
                <a16:creationId xmlns:a16="http://schemas.microsoft.com/office/drawing/2014/main" id="{DFA37900-709C-4A7E-96D1-10F9A98D4DA7}"/>
              </a:ext>
            </a:extLst>
          </p:cNvPr>
          <p:cNvSpPr txBox="1"/>
          <p:nvPr/>
        </p:nvSpPr>
        <p:spPr>
          <a:xfrm>
            <a:off x="3912975" y="1384995"/>
            <a:ext cx="8279025" cy="2677656"/>
          </a:xfrm>
          <a:prstGeom prst="rect">
            <a:avLst/>
          </a:prstGeom>
          <a:noFill/>
        </p:spPr>
        <p:txBody>
          <a:bodyPr wrap="square" rtlCol="0">
            <a:spAutoFit/>
          </a:bodyPr>
          <a:lstStyle/>
          <a:p>
            <a:pPr algn="ctr"/>
            <a:r>
              <a:rPr lang="it-IT" sz="2800" b="1" dirty="0">
                <a:solidFill>
                  <a:srgbClr val="7030A0"/>
                </a:solidFill>
              </a:rPr>
              <a:t>Queste frequenze, </a:t>
            </a:r>
          </a:p>
          <a:p>
            <a:pPr algn="ctr"/>
            <a:r>
              <a:rPr lang="it-IT" sz="2800" b="1" dirty="0">
                <a:solidFill>
                  <a:srgbClr val="7030A0"/>
                </a:solidFill>
              </a:rPr>
              <a:t>sotto forma di canti , </a:t>
            </a:r>
          </a:p>
          <a:p>
            <a:pPr algn="ctr"/>
            <a:r>
              <a:rPr lang="it-IT" sz="2800" b="1" dirty="0">
                <a:solidFill>
                  <a:srgbClr val="7030A0"/>
                </a:solidFill>
              </a:rPr>
              <a:t>furono raccolti per la prima volta </a:t>
            </a:r>
          </a:p>
          <a:p>
            <a:pPr algn="ctr"/>
            <a:r>
              <a:rPr lang="it-IT" sz="2800" b="1" dirty="0">
                <a:solidFill>
                  <a:srgbClr val="7030A0"/>
                </a:solidFill>
              </a:rPr>
              <a:t>dal Papa Gregorio Magno nel 6° secolo D.C. </a:t>
            </a:r>
          </a:p>
          <a:p>
            <a:pPr algn="ctr"/>
            <a:r>
              <a:rPr lang="it-IT" sz="2800" b="1" dirty="0">
                <a:solidFill>
                  <a:srgbClr val="7030A0"/>
                </a:solidFill>
              </a:rPr>
              <a:t>e da allora furono chiamati</a:t>
            </a:r>
          </a:p>
          <a:p>
            <a:pPr algn="ctr"/>
            <a:r>
              <a:rPr lang="it-IT" sz="2800" b="1" dirty="0">
                <a:solidFill>
                  <a:srgbClr val="7030A0"/>
                </a:solidFill>
              </a:rPr>
              <a:t>«Canti Gregoriani»</a:t>
            </a:r>
          </a:p>
        </p:txBody>
      </p:sp>
      <p:sp>
        <p:nvSpPr>
          <p:cNvPr id="12" name="CasellaDiTesto 11">
            <a:extLst>
              <a:ext uri="{FF2B5EF4-FFF2-40B4-BE49-F238E27FC236}">
                <a16:creationId xmlns:a16="http://schemas.microsoft.com/office/drawing/2014/main" id="{63B9C83B-508B-4CE3-B4DA-F9DEA94CBF85}"/>
              </a:ext>
            </a:extLst>
          </p:cNvPr>
          <p:cNvSpPr txBox="1"/>
          <p:nvPr/>
        </p:nvSpPr>
        <p:spPr>
          <a:xfrm>
            <a:off x="4304715" y="4995951"/>
            <a:ext cx="7887285" cy="954107"/>
          </a:xfrm>
          <a:prstGeom prst="rect">
            <a:avLst/>
          </a:prstGeom>
          <a:noFill/>
        </p:spPr>
        <p:txBody>
          <a:bodyPr wrap="square" rtlCol="0">
            <a:spAutoFit/>
          </a:bodyPr>
          <a:lstStyle/>
          <a:p>
            <a:pPr algn="ctr"/>
            <a:r>
              <a:rPr lang="it-IT" sz="2800" b="1" dirty="0">
                <a:solidFill>
                  <a:srgbClr val="7030A0"/>
                </a:solidFill>
              </a:rPr>
              <a:t>Alcuni fanno risalire queste frequenze a Davide, </a:t>
            </a:r>
          </a:p>
          <a:p>
            <a:pPr algn="ctr"/>
            <a:r>
              <a:rPr lang="it-IT" sz="2800" b="1" dirty="0">
                <a:solidFill>
                  <a:srgbClr val="7030A0"/>
                </a:solidFill>
              </a:rPr>
              <a:t> 2° Re di Israele nella Bibbia (circa 1000 anni A.C.)</a:t>
            </a:r>
          </a:p>
        </p:txBody>
      </p:sp>
      <p:pic>
        <p:nvPicPr>
          <p:cNvPr id="14" name="Immagine 13">
            <a:extLst>
              <a:ext uri="{FF2B5EF4-FFF2-40B4-BE49-F238E27FC236}">
                <a16:creationId xmlns:a16="http://schemas.microsoft.com/office/drawing/2014/main" id="{4AE6D2E5-A73C-4D24-B825-B962EF032703}"/>
              </a:ext>
            </a:extLst>
          </p:cNvPr>
          <p:cNvPicPr>
            <a:picLocks noChangeAspect="1"/>
          </p:cNvPicPr>
          <p:nvPr/>
        </p:nvPicPr>
        <p:blipFill>
          <a:blip r:embed="rId3"/>
          <a:stretch>
            <a:fillRect/>
          </a:stretch>
        </p:blipFill>
        <p:spPr>
          <a:xfrm>
            <a:off x="1022604" y="3765529"/>
            <a:ext cx="2279909" cy="3414950"/>
          </a:xfrm>
          <a:prstGeom prst="rect">
            <a:avLst/>
          </a:prstGeom>
        </p:spPr>
      </p:pic>
    </p:spTree>
    <p:extLst>
      <p:ext uri="{BB962C8B-B14F-4D97-AF65-F5344CB8AC3E}">
        <p14:creationId xmlns:p14="http://schemas.microsoft.com/office/powerpoint/2010/main" val="1401021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39000"/>
          </a:schemeClr>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C45A64-FD75-41B1-9ADF-8CB5FF04BA55}"/>
              </a:ext>
            </a:extLst>
          </p:cNvPr>
          <p:cNvPicPr>
            <a:picLocks noChangeAspect="1"/>
          </p:cNvPicPr>
          <p:nvPr/>
        </p:nvPicPr>
        <p:blipFill>
          <a:blip r:embed="rId2"/>
          <a:stretch>
            <a:fillRect/>
          </a:stretch>
        </p:blipFill>
        <p:spPr>
          <a:xfrm>
            <a:off x="76283" y="761044"/>
            <a:ext cx="5416061" cy="5335912"/>
          </a:xfrm>
          <a:prstGeom prst="rect">
            <a:avLst/>
          </a:prstGeom>
        </p:spPr>
      </p:pic>
      <p:sp>
        <p:nvSpPr>
          <p:cNvPr id="7" name="CasellaDiTesto 6">
            <a:extLst>
              <a:ext uri="{FF2B5EF4-FFF2-40B4-BE49-F238E27FC236}">
                <a16:creationId xmlns:a16="http://schemas.microsoft.com/office/drawing/2014/main" id="{EB4718CA-49FB-4EA5-8A5F-D0C0BC9DC238}"/>
              </a:ext>
            </a:extLst>
          </p:cNvPr>
          <p:cNvSpPr txBox="1"/>
          <p:nvPr/>
        </p:nvSpPr>
        <p:spPr>
          <a:xfrm>
            <a:off x="5414036" y="1659285"/>
            <a:ext cx="6777964" cy="3539430"/>
          </a:xfrm>
          <a:prstGeom prst="rect">
            <a:avLst/>
          </a:prstGeom>
          <a:noFill/>
        </p:spPr>
        <p:txBody>
          <a:bodyPr wrap="square" rtlCol="0">
            <a:spAutoFit/>
          </a:bodyPr>
          <a:lstStyle/>
          <a:p>
            <a:pPr algn="ctr"/>
            <a:r>
              <a:rPr lang="it-IT" sz="2800" b="1" dirty="0">
                <a:solidFill>
                  <a:srgbClr val="7030A0"/>
                </a:solidFill>
              </a:rPr>
              <a:t>Il Canto gregoriano è un canto monodico, cioè un canto che procede</a:t>
            </a:r>
          </a:p>
          <a:p>
            <a:pPr algn="ctr"/>
            <a:r>
              <a:rPr lang="it-IT" sz="2800" b="1" dirty="0">
                <a:solidFill>
                  <a:srgbClr val="7030A0"/>
                </a:solidFill>
              </a:rPr>
              <a:t> attraverso una singola linea musicale, cantato a cappella </a:t>
            </a:r>
          </a:p>
          <a:p>
            <a:pPr algn="ctr"/>
            <a:r>
              <a:rPr lang="it-IT" sz="2800" b="1" dirty="0">
                <a:solidFill>
                  <a:srgbClr val="7030A0"/>
                </a:solidFill>
              </a:rPr>
              <a:t>cioè senza musica,</a:t>
            </a:r>
          </a:p>
          <a:p>
            <a:pPr algn="ctr"/>
            <a:r>
              <a:rPr lang="it-IT" sz="2800" b="1" dirty="0">
                <a:solidFill>
                  <a:srgbClr val="7030A0"/>
                </a:solidFill>
              </a:rPr>
              <a:t>da una o più voci che cantano all’unisono </a:t>
            </a:r>
          </a:p>
          <a:p>
            <a:pPr algn="ctr"/>
            <a:r>
              <a:rPr lang="it-IT" sz="2800" b="1" dirty="0">
                <a:solidFill>
                  <a:srgbClr val="7030A0"/>
                </a:solidFill>
              </a:rPr>
              <a:t>le singole frequenze, </a:t>
            </a:r>
          </a:p>
          <a:p>
            <a:pPr algn="ctr"/>
            <a:r>
              <a:rPr lang="it-IT" sz="2800" b="1" dirty="0">
                <a:solidFill>
                  <a:srgbClr val="7030A0"/>
                </a:solidFill>
              </a:rPr>
              <a:t>cioè le singole note.</a:t>
            </a:r>
          </a:p>
        </p:txBody>
      </p:sp>
    </p:spTree>
    <p:extLst>
      <p:ext uri="{BB962C8B-B14F-4D97-AF65-F5344CB8AC3E}">
        <p14:creationId xmlns:p14="http://schemas.microsoft.com/office/powerpoint/2010/main" val="2976888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6000"/>
          </a:schemeClr>
        </a:solidFill>
        <a:effectLst/>
      </p:bgPr>
    </p:bg>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5967DC3-1730-413A-A28A-BFE6D832BA0C}"/>
              </a:ext>
            </a:extLst>
          </p:cNvPr>
          <p:cNvPicPr>
            <a:picLocks noChangeAspect="1"/>
          </p:cNvPicPr>
          <p:nvPr/>
        </p:nvPicPr>
        <p:blipFill>
          <a:blip r:embed="rId2"/>
          <a:stretch>
            <a:fillRect/>
          </a:stretch>
        </p:blipFill>
        <p:spPr>
          <a:xfrm>
            <a:off x="1" y="548641"/>
            <a:ext cx="5795888" cy="5269800"/>
          </a:xfrm>
          <a:prstGeom prst="rect">
            <a:avLst/>
          </a:prstGeom>
        </p:spPr>
      </p:pic>
      <p:sp>
        <p:nvSpPr>
          <p:cNvPr id="7" name="CasellaDiTesto 6">
            <a:extLst>
              <a:ext uri="{FF2B5EF4-FFF2-40B4-BE49-F238E27FC236}">
                <a16:creationId xmlns:a16="http://schemas.microsoft.com/office/drawing/2014/main" id="{0C8A7519-23CD-4D41-9089-2270719745A5}"/>
              </a:ext>
            </a:extLst>
          </p:cNvPr>
          <p:cNvSpPr txBox="1"/>
          <p:nvPr/>
        </p:nvSpPr>
        <p:spPr>
          <a:xfrm>
            <a:off x="5685090" y="1720840"/>
            <a:ext cx="6506909" cy="3416320"/>
          </a:xfrm>
          <a:prstGeom prst="rect">
            <a:avLst/>
          </a:prstGeom>
          <a:solidFill>
            <a:srgbClr val="002060">
              <a:alpha val="0"/>
            </a:srgbClr>
          </a:solidFill>
        </p:spPr>
        <p:txBody>
          <a:bodyPr wrap="none" rtlCol="0">
            <a:spAutoFit/>
          </a:bodyPr>
          <a:lstStyle/>
          <a:p>
            <a:pPr algn="ctr"/>
            <a:r>
              <a:rPr lang="it-IT" sz="3600" b="1" dirty="0">
                <a:solidFill>
                  <a:srgbClr val="002060"/>
                </a:solidFill>
              </a:rPr>
              <a:t>La sequenza di queste frequenze </a:t>
            </a:r>
          </a:p>
          <a:p>
            <a:pPr algn="ctr"/>
            <a:r>
              <a:rPr lang="it-IT" sz="3600" b="1" dirty="0">
                <a:solidFill>
                  <a:srgbClr val="002060"/>
                </a:solidFill>
              </a:rPr>
              <a:t>è stata trovata,nell’11° secolo, </a:t>
            </a:r>
          </a:p>
          <a:p>
            <a:pPr algn="ctr"/>
            <a:r>
              <a:rPr lang="it-IT" sz="3600" b="1" dirty="0">
                <a:solidFill>
                  <a:srgbClr val="002060"/>
                </a:solidFill>
              </a:rPr>
              <a:t>dal monaco benedettino</a:t>
            </a:r>
          </a:p>
          <a:p>
            <a:pPr algn="ctr"/>
            <a:r>
              <a:rPr lang="it-IT" sz="3600" b="1" dirty="0">
                <a:solidFill>
                  <a:srgbClr val="002060"/>
                </a:solidFill>
              </a:rPr>
              <a:t>Guido D’Arezzo, </a:t>
            </a:r>
          </a:p>
          <a:p>
            <a:pPr algn="ctr"/>
            <a:r>
              <a:rPr lang="it-IT" sz="3600" b="1" dirty="0">
                <a:solidFill>
                  <a:srgbClr val="002060"/>
                </a:solidFill>
              </a:rPr>
              <a:t>nell’inno a S. Giovanni Battista</a:t>
            </a:r>
          </a:p>
          <a:p>
            <a:pPr algn="ctr"/>
            <a:r>
              <a:rPr lang="it-IT" sz="3600" b="1" dirty="0">
                <a:solidFill>
                  <a:srgbClr val="002060"/>
                </a:solidFill>
              </a:rPr>
              <a:t>«Ut Queant Laxis»</a:t>
            </a:r>
          </a:p>
        </p:txBody>
      </p:sp>
    </p:spTree>
    <p:extLst>
      <p:ext uri="{BB962C8B-B14F-4D97-AF65-F5344CB8AC3E}">
        <p14:creationId xmlns:p14="http://schemas.microsoft.com/office/powerpoint/2010/main" val="2744754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38000"/>
          </a:schemeClr>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3396C07-F09A-4141-829C-DC9C4A055730}"/>
              </a:ext>
            </a:extLst>
          </p:cNvPr>
          <p:cNvPicPr>
            <a:picLocks noChangeAspect="1"/>
          </p:cNvPicPr>
          <p:nvPr/>
        </p:nvPicPr>
        <p:blipFill>
          <a:blip r:embed="rId2"/>
          <a:stretch>
            <a:fillRect/>
          </a:stretch>
        </p:blipFill>
        <p:spPr>
          <a:xfrm>
            <a:off x="-210135" y="0"/>
            <a:ext cx="4931309" cy="6858000"/>
          </a:xfrm>
          <a:prstGeom prst="rect">
            <a:avLst/>
          </a:prstGeom>
        </p:spPr>
      </p:pic>
      <p:sp>
        <p:nvSpPr>
          <p:cNvPr id="6" name="CasellaDiTesto 5">
            <a:extLst>
              <a:ext uri="{FF2B5EF4-FFF2-40B4-BE49-F238E27FC236}">
                <a16:creationId xmlns:a16="http://schemas.microsoft.com/office/drawing/2014/main" id="{B55C316F-F9AB-4E58-93C8-5170B0520130}"/>
              </a:ext>
            </a:extLst>
          </p:cNvPr>
          <p:cNvSpPr txBox="1"/>
          <p:nvPr/>
        </p:nvSpPr>
        <p:spPr>
          <a:xfrm>
            <a:off x="5343805" y="782827"/>
            <a:ext cx="6203852" cy="5292346"/>
          </a:xfrm>
          <a:prstGeom prst="rect">
            <a:avLst/>
          </a:prstGeom>
          <a:noFill/>
        </p:spPr>
        <p:txBody>
          <a:bodyPr wrap="square">
            <a:spAutoFit/>
          </a:bodyPr>
          <a:lstStyle/>
          <a:p>
            <a:pPr algn="ctr">
              <a:lnSpc>
                <a:spcPct val="115000"/>
              </a:lnSpc>
              <a:spcAft>
                <a:spcPts val="1000"/>
              </a:spcAft>
            </a:pPr>
            <a:r>
              <a:rPr lang="it-IT"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“Ut Queant Laxis”</a:t>
            </a:r>
            <a:r>
              <a:rPr lang="it-IT"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Calibri" panose="020F0502020204030204" pitchFamily="34" charset="0"/>
                <a:ea typeface="Calibri" panose="020F0502020204030204" pitchFamily="34" charset="0"/>
                <a:cs typeface="Times New Roman" panose="02020603050405020304" pitchFamily="18" charset="0"/>
              </a:rPr>
              <a:t>(affinché possano cantare) </a:t>
            </a:r>
            <a:r>
              <a:rPr lang="it-IT"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era stato scritto nel 7° secolo d.C. da un altro monaco benedettino, </a:t>
            </a:r>
          </a:p>
          <a:p>
            <a:pPr algn="ctr">
              <a:lnSpc>
                <a:spcPct val="115000"/>
              </a:lnSpc>
              <a:spcAft>
                <a:spcPts val="1000"/>
              </a:spcAft>
            </a:pPr>
            <a:r>
              <a:rPr lang="it-IT"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Paolo Diacono.  </a:t>
            </a:r>
          </a:p>
          <a:p>
            <a:pPr algn="ctr">
              <a:lnSpc>
                <a:spcPct val="115000"/>
              </a:lnSpc>
              <a:spcAft>
                <a:spcPts val="1000"/>
              </a:spcAft>
            </a:pPr>
            <a:endParaRPr lang="it-IT"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it-IT"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 inno  è l'inno liturgico dei Vespri</a:t>
            </a:r>
          </a:p>
          <a:p>
            <a:pPr algn="ctr">
              <a:lnSpc>
                <a:spcPct val="115000"/>
              </a:lnSpc>
              <a:spcAft>
                <a:spcPts val="1000"/>
              </a:spcAft>
            </a:pPr>
            <a:r>
              <a:rPr lang="it-IT"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della solennità della natività </a:t>
            </a:r>
          </a:p>
          <a:p>
            <a:pPr algn="ctr">
              <a:lnSpc>
                <a:spcPct val="115000"/>
              </a:lnSpc>
              <a:spcAft>
                <a:spcPts val="1000"/>
              </a:spcAft>
            </a:pPr>
            <a:r>
              <a:rPr lang="it-IT"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di San Giovanni Battista, </a:t>
            </a:r>
          </a:p>
          <a:p>
            <a:pPr algn="ctr">
              <a:lnSpc>
                <a:spcPct val="115000"/>
              </a:lnSpc>
              <a:spcAft>
                <a:spcPts val="1000"/>
              </a:spcAft>
            </a:pPr>
            <a:r>
              <a:rPr lang="it-IT" sz="2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che ricorre il 24 giugno.</a:t>
            </a:r>
          </a:p>
        </p:txBody>
      </p:sp>
    </p:spTree>
    <p:extLst>
      <p:ext uri="{BB962C8B-B14F-4D97-AF65-F5344CB8AC3E}">
        <p14:creationId xmlns:p14="http://schemas.microsoft.com/office/powerpoint/2010/main" val="2520728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37000"/>
          </a:schemeClr>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DE40F75C-6F46-47DA-BDEC-4580BB7611AB}"/>
              </a:ext>
            </a:extLst>
          </p:cNvPr>
          <p:cNvPicPr>
            <a:picLocks noChangeAspect="1"/>
          </p:cNvPicPr>
          <p:nvPr/>
        </p:nvPicPr>
        <p:blipFill>
          <a:blip r:embed="rId2"/>
          <a:stretch>
            <a:fillRect/>
          </a:stretch>
        </p:blipFill>
        <p:spPr>
          <a:xfrm>
            <a:off x="459958" y="183605"/>
            <a:ext cx="11427242" cy="4661112"/>
          </a:xfrm>
          <a:prstGeom prst="rect">
            <a:avLst/>
          </a:prstGeom>
        </p:spPr>
      </p:pic>
      <p:sp>
        <p:nvSpPr>
          <p:cNvPr id="6" name="CasellaDiTesto 5">
            <a:extLst>
              <a:ext uri="{FF2B5EF4-FFF2-40B4-BE49-F238E27FC236}">
                <a16:creationId xmlns:a16="http://schemas.microsoft.com/office/drawing/2014/main" id="{F7DD5AC4-1554-4FA5-9E74-679D05479011}"/>
              </a:ext>
            </a:extLst>
          </p:cNvPr>
          <p:cNvSpPr txBox="1"/>
          <p:nvPr/>
        </p:nvSpPr>
        <p:spPr>
          <a:xfrm>
            <a:off x="0" y="4691475"/>
            <a:ext cx="12191999" cy="2006960"/>
          </a:xfrm>
          <a:prstGeom prst="rect">
            <a:avLst/>
          </a:prstGeom>
          <a:noFill/>
        </p:spPr>
        <p:txBody>
          <a:bodyPr wrap="square">
            <a:spAutoFit/>
          </a:bodyPr>
          <a:lstStyle/>
          <a:p>
            <a:pPr algn="ctr">
              <a:lnSpc>
                <a:spcPct val="115000"/>
              </a:lnSpc>
              <a:spcAft>
                <a:spcPts val="1000"/>
              </a:spcAft>
            </a:pP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Ogni prima parola di ciascun dei primi sei versi di questo canto inizia con una sillaba di tonalità superiore a quella del verso precedente per cui, prendendo le iniziali delle prime parole si forma la scala UT RE MI FA SOL LA. </a:t>
            </a:r>
          </a:p>
          <a:p>
            <a:pPr algn="just">
              <a:lnSpc>
                <a:spcPct val="115000"/>
              </a:lnSpc>
              <a:spcAft>
                <a:spcPts val="1000"/>
              </a:spcAft>
            </a:pPr>
            <a:r>
              <a:rPr lang="it-IT"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Il settimo verso comincia con una sillaba di frequenza inferiore e non fa parte della scala . Il «SI» non era conosciuto</a:t>
            </a:r>
            <a:endParaRPr lang="it-IT"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5438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22000"/>
          </a:schemeClr>
        </a:solidFill>
        <a:effectLst/>
      </p:bgPr>
    </p:bg>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8577A8C2-996B-4D04-9013-2621E7193E6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67286" y="422031"/>
            <a:ext cx="11746523" cy="4195634"/>
          </a:xfrm>
          <a:prstGeom prst="rect">
            <a:avLst/>
          </a:prstGeom>
          <a:noFill/>
        </p:spPr>
      </p:pic>
      <p:sp>
        <p:nvSpPr>
          <p:cNvPr id="8" name="CasellaDiTesto 7">
            <a:extLst>
              <a:ext uri="{FF2B5EF4-FFF2-40B4-BE49-F238E27FC236}">
                <a16:creationId xmlns:a16="http://schemas.microsoft.com/office/drawing/2014/main" id="{BE1B84F6-D48D-416F-97BD-27D66C7D87B9}"/>
              </a:ext>
            </a:extLst>
          </p:cNvPr>
          <p:cNvSpPr txBox="1"/>
          <p:nvPr/>
        </p:nvSpPr>
        <p:spPr>
          <a:xfrm>
            <a:off x="1" y="5081899"/>
            <a:ext cx="12191999" cy="1200329"/>
          </a:xfrm>
          <a:prstGeom prst="rect">
            <a:avLst/>
          </a:prstGeom>
          <a:noFill/>
        </p:spPr>
        <p:txBody>
          <a:bodyPr wrap="square">
            <a:spAutoFit/>
          </a:bodyPr>
          <a:lstStyle/>
          <a:p>
            <a:pPr algn="ctr"/>
            <a:r>
              <a:rPr lang="it-IT"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Alcuni secoli dopo la sillaba UT fu sostituito con DO e fu aggiunta la nota SI che non era conosciuta al tempo di Guido d’Arezzo (esacordo) ma questa nota aggiunta non rispettava i criteri musicali delle altre 6 note</a:t>
            </a:r>
            <a:endParaRPr lang="it-IT" sz="2400" b="1" dirty="0">
              <a:solidFill>
                <a:srgbClr val="002060"/>
              </a:solidFill>
            </a:endParaRPr>
          </a:p>
        </p:txBody>
      </p:sp>
    </p:spTree>
    <p:extLst>
      <p:ext uri="{BB962C8B-B14F-4D97-AF65-F5344CB8AC3E}">
        <p14:creationId xmlns:p14="http://schemas.microsoft.com/office/powerpoint/2010/main" val="3151035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22000"/>
          </a:schemeClr>
        </a:solidFill>
        <a:effectLst/>
      </p:bgPr>
    </p:bg>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B7012ABB-DD87-47A8-8567-CE8160FE76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6604" y="447950"/>
            <a:ext cx="2976770" cy="2981049"/>
          </a:xfrm>
        </p:spPr>
      </p:pic>
      <p:pic>
        <p:nvPicPr>
          <p:cNvPr id="7" name="Immagine 6">
            <a:extLst>
              <a:ext uri="{FF2B5EF4-FFF2-40B4-BE49-F238E27FC236}">
                <a16:creationId xmlns:a16="http://schemas.microsoft.com/office/drawing/2014/main" id="{26BD1670-F7A4-4A6F-A2D6-5CC0F341C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4134" y="3722207"/>
            <a:ext cx="2981049" cy="2981049"/>
          </a:xfrm>
          <a:prstGeom prst="rect">
            <a:avLst/>
          </a:prstGeom>
        </p:spPr>
      </p:pic>
      <p:sp>
        <p:nvSpPr>
          <p:cNvPr id="9" name="CasellaDiTesto 8">
            <a:extLst>
              <a:ext uri="{FF2B5EF4-FFF2-40B4-BE49-F238E27FC236}">
                <a16:creationId xmlns:a16="http://schemas.microsoft.com/office/drawing/2014/main" id="{03C27AD9-40B4-48CA-A1BF-463D6BCA7D1D}"/>
              </a:ext>
            </a:extLst>
          </p:cNvPr>
          <p:cNvSpPr txBox="1"/>
          <p:nvPr/>
        </p:nvSpPr>
        <p:spPr>
          <a:xfrm>
            <a:off x="4076112" y="310806"/>
            <a:ext cx="7965831" cy="4018216"/>
          </a:xfrm>
          <a:prstGeom prst="rect">
            <a:avLst/>
          </a:prstGeom>
          <a:noFill/>
        </p:spPr>
        <p:txBody>
          <a:bodyPr wrap="square">
            <a:spAutoFit/>
          </a:bodyPr>
          <a:lstStyle/>
          <a:p>
            <a:pPr algn="just">
              <a:lnSpc>
                <a:spcPct val="115000"/>
              </a:lnSpc>
              <a:spcAft>
                <a:spcPts val="1000"/>
              </a:spcAft>
            </a:pPr>
            <a:r>
              <a:rPr lang="it-IT"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Questi cambiamenti, i cambiamenti apportati alle varie scale musicali culminati con la formazione, nel 1681, della attuale scala in uso (chiamata temperata equabile) ed i vari cambiamenti della frequenza di intonazione delle scale musicali sino a quella del LA a 440 Hz attuale, hanno significativamente alterato le frequenze di questi suoni, per cui ogni volta che oggi cantiamo o ascoltiamo un canto gregoriano è musica per i nostri orecchi, </a:t>
            </a:r>
          </a:p>
          <a:p>
            <a:pPr algn="just">
              <a:lnSpc>
                <a:spcPct val="115000"/>
              </a:lnSpc>
              <a:spcAft>
                <a:spcPts val="1000"/>
              </a:spcAft>
            </a:pPr>
            <a:endParaRPr lang="it-IT"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CasellaDiTesto 10">
            <a:extLst>
              <a:ext uri="{FF2B5EF4-FFF2-40B4-BE49-F238E27FC236}">
                <a16:creationId xmlns:a16="http://schemas.microsoft.com/office/drawing/2014/main" id="{1302F79F-ED7A-4D98-8D02-E0705340AFD2}"/>
              </a:ext>
            </a:extLst>
          </p:cNvPr>
          <p:cNvSpPr txBox="1"/>
          <p:nvPr/>
        </p:nvSpPr>
        <p:spPr>
          <a:xfrm>
            <a:off x="1960683" y="4855328"/>
            <a:ext cx="6098344" cy="492122"/>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4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ma sono scomparsi gli effetti spirituali. </a:t>
            </a:r>
          </a:p>
        </p:txBody>
      </p:sp>
    </p:spTree>
    <p:extLst>
      <p:ext uri="{BB962C8B-B14F-4D97-AF65-F5344CB8AC3E}">
        <p14:creationId xmlns:p14="http://schemas.microsoft.com/office/powerpoint/2010/main" val="488328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EF65D17-D422-4DAF-8224-E32E8F97F9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114" y="3581167"/>
            <a:ext cx="3810000" cy="2533650"/>
          </a:xfrm>
          <a:prstGeom prst="rect">
            <a:avLst/>
          </a:prstGeom>
        </p:spPr>
      </p:pic>
      <p:sp>
        <p:nvSpPr>
          <p:cNvPr id="7" name="CasellaDiTesto 6">
            <a:extLst>
              <a:ext uri="{FF2B5EF4-FFF2-40B4-BE49-F238E27FC236}">
                <a16:creationId xmlns:a16="http://schemas.microsoft.com/office/drawing/2014/main" id="{44D3B1F5-1716-45D1-8D0A-41382C37E1B7}"/>
              </a:ext>
            </a:extLst>
          </p:cNvPr>
          <p:cNvSpPr txBox="1"/>
          <p:nvPr/>
        </p:nvSpPr>
        <p:spPr>
          <a:xfrm>
            <a:off x="4273061" y="3327736"/>
            <a:ext cx="7652825" cy="3040512"/>
          </a:xfrm>
          <a:prstGeom prst="rect">
            <a:avLst/>
          </a:prstGeom>
          <a:noFill/>
        </p:spPr>
        <p:txBody>
          <a:bodyPr wrap="square">
            <a:spAutoFit/>
          </a:bodyPr>
          <a:lstStyle/>
          <a:p>
            <a:pPr algn="just">
              <a:lnSpc>
                <a:spcPct val="115000"/>
              </a:lnSpc>
              <a:spcAft>
                <a:spcPts val="1000"/>
              </a:spcAft>
            </a:pPr>
            <a:r>
              <a:rPr lang="it-IT"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it-IT"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M</a:t>
            </a:r>
            <a:r>
              <a:rPr lang="it-IT"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ateria ed energia sono la stessa cosa. La materia è dunque energia vibratoria, altamente condensata; energia che ha possibilità di poter essere liberata. Tutto è energia e questo è tutto quello che esiste. Sintonizzati alla frequenza della realtà che desideri e non potrai fare a meno di ottenere quella realtà. Non c'è altra via. Questa non è Filosofia, questa è Fisica “</a:t>
            </a:r>
          </a:p>
        </p:txBody>
      </p:sp>
      <p:sp>
        <p:nvSpPr>
          <p:cNvPr id="9" name="CasellaDiTesto 8">
            <a:extLst>
              <a:ext uri="{FF2B5EF4-FFF2-40B4-BE49-F238E27FC236}">
                <a16:creationId xmlns:a16="http://schemas.microsoft.com/office/drawing/2014/main" id="{DDCDCF62-60DF-4873-AD09-DB6239D767FD}"/>
              </a:ext>
            </a:extLst>
          </p:cNvPr>
          <p:cNvSpPr txBox="1"/>
          <p:nvPr/>
        </p:nvSpPr>
        <p:spPr>
          <a:xfrm>
            <a:off x="4273061" y="1130538"/>
            <a:ext cx="7918939" cy="1766317"/>
          </a:xfrm>
          <a:prstGeom prst="rect">
            <a:avLst/>
          </a:prstGeom>
          <a:noFill/>
        </p:spPr>
        <p:txBody>
          <a:bodyPr wrap="square">
            <a:spAutoFit/>
          </a:bodyPr>
          <a:lstStyle/>
          <a:p>
            <a:pPr algn="just">
              <a:lnSpc>
                <a:spcPct val="115000"/>
              </a:lnSpc>
              <a:spcAft>
                <a:spcPts val="1000"/>
              </a:spcAft>
            </a:pPr>
            <a:r>
              <a:rPr lang="it-IT"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Nikola Tesla diceva che i tre numeri principali che sono alla base dell'universo sono 3,6,9. “Se tu conoscessi la magnificenza del tre, del sei e del nove potresti avere la chiave per l'universo”.</a:t>
            </a:r>
          </a:p>
        </p:txBody>
      </p:sp>
      <p:pic>
        <p:nvPicPr>
          <p:cNvPr id="15" name="Immagine 14">
            <a:extLst>
              <a:ext uri="{FF2B5EF4-FFF2-40B4-BE49-F238E27FC236}">
                <a16:creationId xmlns:a16="http://schemas.microsoft.com/office/drawing/2014/main" id="{26D3BA37-625F-4B69-ADA2-FDE99A246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114" y="430407"/>
            <a:ext cx="3810000" cy="2533650"/>
          </a:xfrm>
          <a:prstGeom prst="rect">
            <a:avLst/>
          </a:prstGeom>
        </p:spPr>
      </p:pic>
    </p:spTree>
    <p:extLst>
      <p:ext uri="{BB962C8B-B14F-4D97-AF65-F5344CB8AC3E}">
        <p14:creationId xmlns:p14="http://schemas.microsoft.com/office/powerpoint/2010/main" val="240848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89CCC750-97ED-4E10-B7F5-749B523D3E33}"/>
              </a:ext>
            </a:extLst>
          </p:cNvPr>
          <p:cNvSpPr txBox="1"/>
          <p:nvPr/>
        </p:nvSpPr>
        <p:spPr>
          <a:xfrm>
            <a:off x="5858024" y="1662533"/>
            <a:ext cx="6098344" cy="2022798"/>
          </a:xfrm>
          <a:prstGeom prst="rect">
            <a:avLst/>
          </a:prstGeom>
          <a:noFill/>
        </p:spPr>
        <p:txBody>
          <a:bodyPr wrap="square">
            <a:spAutoFit/>
          </a:bodyPr>
          <a:lstStyle/>
          <a:p>
            <a:pPr algn="ctr">
              <a:lnSpc>
                <a:spcPct val="115000"/>
              </a:lnSpc>
              <a:spcAft>
                <a:spcPts val="1000"/>
              </a:spcAft>
            </a:pPr>
            <a:r>
              <a:rPr lang="it-IT" sz="1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CIMATICA:</a:t>
            </a:r>
          </a:p>
          <a:p>
            <a:pPr algn="ctr">
              <a:lnSpc>
                <a:spcPct val="115000"/>
              </a:lnSpc>
              <a:spcAft>
                <a:spcPts val="1000"/>
              </a:spcAft>
            </a:pPr>
            <a:r>
              <a:rPr lang="it-IT"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studio delle variazioni di forma o struttura della materia </a:t>
            </a:r>
          </a:p>
          <a:p>
            <a:pPr algn="ctr">
              <a:lnSpc>
                <a:spcPct val="115000"/>
              </a:lnSpc>
              <a:spcAft>
                <a:spcPts val="1000"/>
              </a:spcAft>
            </a:pPr>
            <a:r>
              <a:rPr lang="it-IT"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indotte dalle varie frequenze sonore.</a:t>
            </a:r>
          </a:p>
        </p:txBody>
      </p:sp>
      <p:sp>
        <p:nvSpPr>
          <p:cNvPr id="11" name="CasellaDiTesto 10">
            <a:extLst>
              <a:ext uri="{FF2B5EF4-FFF2-40B4-BE49-F238E27FC236}">
                <a16:creationId xmlns:a16="http://schemas.microsoft.com/office/drawing/2014/main" id="{C9C6391B-33E1-4B61-8D84-D026B41F6E00}"/>
              </a:ext>
            </a:extLst>
          </p:cNvPr>
          <p:cNvSpPr txBox="1"/>
          <p:nvPr/>
        </p:nvSpPr>
        <p:spPr>
          <a:xfrm>
            <a:off x="6396697" y="5280571"/>
            <a:ext cx="5384407" cy="1384995"/>
          </a:xfrm>
          <a:prstGeom prst="rect">
            <a:avLst/>
          </a:prstGeom>
          <a:noFill/>
        </p:spPr>
        <p:txBody>
          <a:bodyPr wrap="square">
            <a:spAutoFit/>
          </a:bodyPr>
          <a:lstStyle/>
          <a:p>
            <a:pPr algn="ctr"/>
            <a:r>
              <a:rPr lang="it-IT"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biorisonanza armonica del corpo</a:t>
            </a:r>
          </a:p>
          <a:p>
            <a:pPr algn="ctr"/>
            <a:r>
              <a:rPr lang="it-IT"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moderna musicoterapia</a:t>
            </a:r>
          </a:p>
          <a:p>
            <a:endParaRPr lang="it-IT" sz="2800" b="1" dirty="0">
              <a:solidFill>
                <a:srgbClr val="7030A0"/>
              </a:solidFill>
            </a:endParaRPr>
          </a:p>
        </p:txBody>
      </p:sp>
      <p:cxnSp>
        <p:nvCxnSpPr>
          <p:cNvPr id="15" name="Connettore 2 14">
            <a:extLst>
              <a:ext uri="{FF2B5EF4-FFF2-40B4-BE49-F238E27FC236}">
                <a16:creationId xmlns:a16="http://schemas.microsoft.com/office/drawing/2014/main" id="{ED0DB9E6-1465-4BB6-B2B1-B30397B703B6}"/>
              </a:ext>
            </a:extLst>
          </p:cNvPr>
          <p:cNvCxnSpPr>
            <a:cxnSpLocks/>
          </p:cNvCxnSpPr>
          <p:nvPr/>
        </p:nvCxnSpPr>
        <p:spPr>
          <a:xfrm>
            <a:off x="9053564" y="4763547"/>
            <a:ext cx="23278" cy="62928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7" name="CasellaDiTesto 16">
            <a:extLst>
              <a:ext uri="{FF2B5EF4-FFF2-40B4-BE49-F238E27FC236}">
                <a16:creationId xmlns:a16="http://schemas.microsoft.com/office/drawing/2014/main" id="{009731E9-BF02-45C3-989A-3E3157B13862}"/>
              </a:ext>
            </a:extLst>
          </p:cNvPr>
          <p:cNvSpPr txBox="1"/>
          <p:nvPr/>
        </p:nvSpPr>
        <p:spPr>
          <a:xfrm>
            <a:off x="153574" y="5742236"/>
            <a:ext cx="5942426" cy="923330"/>
          </a:xfrm>
          <a:prstGeom prst="rect">
            <a:avLst/>
          </a:prstGeom>
          <a:noFill/>
        </p:spPr>
        <p:txBody>
          <a:bodyPr wrap="square">
            <a:spAutoFit/>
          </a:bodyPr>
          <a:lstStyle/>
          <a:p>
            <a:pPr algn="just"/>
            <a:r>
              <a:rPr lang="it-IT" b="1" dirty="0">
                <a:solidFill>
                  <a:schemeClr val="accent5">
                    <a:lumMod val="50000"/>
                  </a:schemeClr>
                </a:solidFill>
              </a:rPr>
              <a:t>A</a:t>
            </a:r>
            <a:r>
              <a:rPr lang="it-IT" b="1" dirty="0">
                <a:solidFill>
                  <a:schemeClr val="accent5">
                    <a:lumMod val="50000"/>
                  </a:schemeClr>
                </a:solidFill>
                <a:effectLst/>
              </a:rPr>
              <a:t>cclamando i suoni di antichi linguaggi come il sanscrito o l'ebraico, le figure che si producevano, disegnavano il simbolo alfabetico che si pronunziava.</a:t>
            </a:r>
            <a:endParaRPr lang="it-IT" b="1" dirty="0">
              <a:solidFill>
                <a:schemeClr val="accent5">
                  <a:lumMod val="50000"/>
                </a:schemeClr>
              </a:solidFill>
            </a:endParaRPr>
          </a:p>
        </p:txBody>
      </p:sp>
      <p:sp>
        <p:nvSpPr>
          <p:cNvPr id="19" name="CasellaDiTesto 18">
            <a:extLst>
              <a:ext uri="{FF2B5EF4-FFF2-40B4-BE49-F238E27FC236}">
                <a16:creationId xmlns:a16="http://schemas.microsoft.com/office/drawing/2014/main" id="{0E89D248-18AE-4946-BB36-DCA2A84DE831}"/>
              </a:ext>
            </a:extLst>
          </p:cNvPr>
          <p:cNvSpPr txBox="1"/>
          <p:nvPr/>
        </p:nvSpPr>
        <p:spPr>
          <a:xfrm>
            <a:off x="153574" y="4408272"/>
            <a:ext cx="6098344" cy="1200329"/>
          </a:xfrm>
          <a:prstGeom prst="rect">
            <a:avLst/>
          </a:prstGeom>
          <a:noFill/>
        </p:spPr>
        <p:txBody>
          <a:bodyPr wrap="square">
            <a:spAutoFit/>
          </a:bodyPr>
          <a:lstStyle/>
          <a:p>
            <a:pPr algn="just"/>
            <a:r>
              <a:rPr lang="it-IT" b="1" dirty="0">
                <a:solidFill>
                  <a:schemeClr val="accent5">
                    <a:lumMod val="50000"/>
                  </a:schemeClr>
                </a:solidFill>
              </a:rPr>
              <a:t>L</a:t>
            </a:r>
            <a:r>
              <a:rPr lang="it-IT" b="1" dirty="0">
                <a:solidFill>
                  <a:schemeClr val="accent5">
                    <a:lumMod val="50000"/>
                  </a:schemeClr>
                </a:solidFill>
                <a:effectLst/>
              </a:rPr>
              <a:t>e figure e gli schemi di movimento che comparivano si dimostrarono essere principalmente una funzione della frequenza, dell'ampiezza e delle caratteristiche inerenti ai vari materiali.</a:t>
            </a:r>
            <a:endParaRPr lang="it-IT" b="1" dirty="0">
              <a:solidFill>
                <a:schemeClr val="accent5">
                  <a:lumMod val="50000"/>
                </a:schemeClr>
              </a:solidFill>
            </a:endParaRPr>
          </a:p>
        </p:txBody>
      </p:sp>
      <p:sp>
        <p:nvSpPr>
          <p:cNvPr id="21" name="CasellaDiTesto 20">
            <a:extLst>
              <a:ext uri="{FF2B5EF4-FFF2-40B4-BE49-F238E27FC236}">
                <a16:creationId xmlns:a16="http://schemas.microsoft.com/office/drawing/2014/main" id="{BC7CA1E2-9EFB-485B-A282-A7CBA94D76AA}"/>
              </a:ext>
            </a:extLst>
          </p:cNvPr>
          <p:cNvSpPr txBox="1"/>
          <p:nvPr/>
        </p:nvSpPr>
        <p:spPr>
          <a:xfrm>
            <a:off x="6251918" y="3858704"/>
            <a:ext cx="6098344" cy="646331"/>
          </a:xfrm>
          <a:prstGeom prst="rect">
            <a:avLst/>
          </a:prstGeom>
          <a:noFill/>
        </p:spPr>
        <p:txBody>
          <a:bodyPr wrap="square">
            <a:spAutoFit/>
          </a:bodyPr>
          <a:lstStyle/>
          <a:p>
            <a:r>
              <a:rPr lang="it-IT" b="1" dirty="0">
                <a:solidFill>
                  <a:schemeClr val="accent5">
                    <a:lumMod val="50000"/>
                  </a:schemeClr>
                </a:solidFill>
                <a:effectLst/>
              </a:rPr>
              <a:t>ogni onda vibratoria è in collegamento con una forma nello spazio, da essa generata e tenuta in vita e in movimento.</a:t>
            </a:r>
            <a:endParaRPr lang="it-IT" b="1" dirty="0">
              <a:solidFill>
                <a:schemeClr val="accent5">
                  <a:lumMod val="50000"/>
                </a:schemeClr>
              </a:solidFill>
            </a:endParaRPr>
          </a:p>
        </p:txBody>
      </p:sp>
      <p:sp>
        <p:nvSpPr>
          <p:cNvPr id="23" name="CasellaDiTesto 22">
            <a:extLst>
              <a:ext uri="{FF2B5EF4-FFF2-40B4-BE49-F238E27FC236}">
                <a16:creationId xmlns:a16="http://schemas.microsoft.com/office/drawing/2014/main" id="{0FED03A6-7638-436B-B92E-D0F17BCAFF93}"/>
              </a:ext>
            </a:extLst>
          </p:cNvPr>
          <p:cNvSpPr txBox="1"/>
          <p:nvPr/>
        </p:nvSpPr>
        <p:spPr>
          <a:xfrm>
            <a:off x="6015321" y="180633"/>
            <a:ext cx="5516880" cy="954107"/>
          </a:xfrm>
          <a:prstGeom prst="rect">
            <a:avLst/>
          </a:prstGeom>
          <a:noFill/>
        </p:spPr>
        <p:txBody>
          <a:bodyPr wrap="square">
            <a:spAutoFit/>
          </a:bodyPr>
          <a:lstStyle/>
          <a:p>
            <a:pPr algn="ctr"/>
            <a:r>
              <a:rPr lang="it-IT" sz="2800" b="1" dirty="0">
                <a:solidFill>
                  <a:schemeClr val="accent6">
                    <a:lumMod val="50000"/>
                  </a:schemeClr>
                </a:solidFill>
                <a:effectLst/>
              </a:rPr>
              <a:t>Pitagora: </a:t>
            </a:r>
          </a:p>
          <a:p>
            <a:pPr algn="ctr"/>
            <a:r>
              <a:rPr lang="it-IT" sz="2800" b="1" dirty="0">
                <a:solidFill>
                  <a:schemeClr val="accent6">
                    <a:lumMod val="50000"/>
                  </a:schemeClr>
                </a:solidFill>
                <a:effectLst/>
              </a:rPr>
              <a:t>la geometria è musica solidificata.</a:t>
            </a:r>
            <a:endParaRPr lang="it-IT" sz="2800" b="1" dirty="0">
              <a:solidFill>
                <a:schemeClr val="accent6">
                  <a:lumMod val="50000"/>
                </a:schemeClr>
              </a:solidFill>
            </a:endParaRPr>
          </a:p>
        </p:txBody>
      </p:sp>
      <p:pic>
        <p:nvPicPr>
          <p:cNvPr id="25" name="Immagine 24">
            <a:extLst>
              <a:ext uri="{FF2B5EF4-FFF2-40B4-BE49-F238E27FC236}">
                <a16:creationId xmlns:a16="http://schemas.microsoft.com/office/drawing/2014/main" id="{6BFF8F62-30B6-48E7-9109-63092B6AC7F4}"/>
              </a:ext>
            </a:extLst>
          </p:cNvPr>
          <p:cNvPicPr>
            <a:picLocks noChangeAspect="1"/>
          </p:cNvPicPr>
          <p:nvPr/>
        </p:nvPicPr>
        <p:blipFill>
          <a:blip r:embed="rId2"/>
          <a:stretch>
            <a:fillRect/>
          </a:stretch>
        </p:blipFill>
        <p:spPr>
          <a:xfrm>
            <a:off x="235632" y="180633"/>
            <a:ext cx="5444200" cy="4078577"/>
          </a:xfrm>
          <a:prstGeom prst="rect">
            <a:avLst/>
          </a:prstGeom>
        </p:spPr>
      </p:pic>
      <p:sp>
        <p:nvSpPr>
          <p:cNvPr id="26" name="CasellaDiTesto 25">
            <a:extLst>
              <a:ext uri="{FF2B5EF4-FFF2-40B4-BE49-F238E27FC236}">
                <a16:creationId xmlns:a16="http://schemas.microsoft.com/office/drawing/2014/main" id="{95353444-AB59-42B0-964B-6C556249C083}"/>
              </a:ext>
            </a:extLst>
          </p:cNvPr>
          <p:cNvSpPr txBox="1"/>
          <p:nvPr/>
        </p:nvSpPr>
        <p:spPr>
          <a:xfrm>
            <a:off x="745588" y="888342"/>
            <a:ext cx="2194560" cy="584775"/>
          </a:xfrm>
          <a:prstGeom prst="rect">
            <a:avLst/>
          </a:prstGeom>
          <a:noFill/>
        </p:spPr>
        <p:txBody>
          <a:bodyPr wrap="square" rtlCol="0">
            <a:spAutoFit/>
          </a:bodyPr>
          <a:lstStyle/>
          <a:p>
            <a:r>
              <a:rPr lang="it-IT" sz="3200" b="1" dirty="0">
                <a:solidFill>
                  <a:srgbClr val="FF0000"/>
                </a:solidFill>
              </a:rPr>
              <a:t>Hans Jenny</a:t>
            </a:r>
          </a:p>
        </p:txBody>
      </p:sp>
    </p:spTree>
    <p:extLst>
      <p:ext uri="{BB962C8B-B14F-4D97-AF65-F5344CB8AC3E}">
        <p14:creationId xmlns:p14="http://schemas.microsoft.com/office/powerpoint/2010/main" val="2030361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DD7F1EA-6119-423A-B859-304ACB4964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221" y="337624"/>
            <a:ext cx="6260123" cy="6260123"/>
          </a:xfrm>
          <a:prstGeom prst="rect">
            <a:avLst/>
          </a:prstGeom>
        </p:spPr>
      </p:pic>
      <p:sp>
        <p:nvSpPr>
          <p:cNvPr id="6" name="CasellaDiTesto 5">
            <a:extLst>
              <a:ext uri="{FF2B5EF4-FFF2-40B4-BE49-F238E27FC236}">
                <a16:creationId xmlns:a16="http://schemas.microsoft.com/office/drawing/2014/main" id="{2BD6ED09-EA90-4C1A-9D9B-B89CCB07429E}"/>
              </a:ext>
            </a:extLst>
          </p:cNvPr>
          <p:cNvSpPr txBox="1"/>
          <p:nvPr/>
        </p:nvSpPr>
        <p:spPr>
          <a:xfrm>
            <a:off x="6638344" y="1663068"/>
            <a:ext cx="5321104" cy="3036344"/>
          </a:xfrm>
          <a:prstGeom prst="rect">
            <a:avLst/>
          </a:prstGeom>
          <a:noFill/>
        </p:spPr>
        <p:txBody>
          <a:bodyPr wrap="square">
            <a:spAutoFit/>
          </a:bodyPr>
          <a:lstStyle/>
          <a:p>
            <a:pPr algn="ctr">
              <a:lnSpc>
                <a:spcPct val="115000"/>
              </a:lnSpc>
              <a:spcAft>
                <a:spcPts val="1000"/>
              </a:spcAft>
            </a:pPr>
            <a:r>
              <a:rPr lang="it-IT"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Le antiche frequenze Solfeggio dei canti gregoriani sono state riscoperte grazie al dr. Leonard Horowitz e il dr. Giuseppe Puleo, che sono stati i primi ad indagare sugli effetti di tali frequenze.</a:t>
            </a:r>
          </a:p>
        </p:txBody>
      </p:sp>
    </p:spTree>
    <p:extLst>
      <p:ext uri="{BB962C8B-B14F-4D97-AF65-F5344CB8AC3E}">
        <p14:creationId xmlns:p14="http://schemas.microsoft.com/office/powerpoint/2010/main" val="361863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C2CB6FB-9EA7-4E59-A172-C58392CF7E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4009" y="588162"/>
            <a:ext cx="2921696" cy="4112016"/>
          </a:xfrm>
          <a:prstGeom prst="rect">
            <a:avLst/>
          </a:prstGeom>
        </p:spPr>
      </p:pic>
      <p:sp>
        <p:nvSpPr>
          <p:cNvPr id="9" name="CasellaDiTesto 8">
            <a:extLst>
              <a:ext uri="{FF2B5EF4-FFF2-40B4-BE49-F238E27FC236}">
                <a16:creationId xmlns:a16="http://schemas.microsoft.com/office/drawing/2014/main" id="{BF61DD6A-ADFF-413C-BADF-9C2BA414FB17}"/>
              </a:ext>
            </a:extLst>
          </p:cNvPr>
          <p:cNvSpPr txBox="1"/>
          <p:nvPr/>
        </p:nvSpPr>
        <p:spPr>
          <a:xfrm>
            <a:off x="0" y="1490008"/>
            <a:ext cx="4811370" cy="1938992"/>
          </a:xfrm>
          <a:prstGeom prst="rect">
            <a:avLst/>
          </a:prstGeom>
          <a:noFill/>
        </p:spPr>
        <p:txBody>
          <a:bodyPr wrap="square">
            <a:spAutoFit/>
          </a:bodyPr>
          <a:lstStyle/>
          <a:p>
            <a:pPr algn="ctr"/>
            <a:r>
              <a:rPr kumimoji="0" lang="it-IT" sz="24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Times New Roman" panose="02020603050405020304" pitchFamily="18" charset="0"/>
              </a:rPr>
              <a:t>In particolare è stato il dr. Puleo che ha riscoperto i suoni Solfeggio negli anni ’70: attraverso una serie di intuizioni guidate ha trovato queste frequenze codificate nella Bibbia</a:t>
            </a:r>
            <a:endParaRPr lang="it-IT" sz="2400" b="1" dirty="0">
              <a:solidFill>
                <a:srgbClr val="7030A0"/>
              </a:solidFill>
            </a:endParaRPr>
          </a:p>
        </p:txBody>
      </p:sp>
      <p:sp>
        <p:nvSpPr>
          <p:cNvPr id="11" name="CasellaDiTesto 10">
            <a:extLst>
              <a:ext uri="{FF2B5EF4-FFF2-40B4-BE49-F238E27FC236}">
                <a16:creationId xmlns:a16="http://schemas.microsoft.com/office/drawing/2014/main" id="{B42E162D-7D5F-4638-8A27-6ACF35E3AFE4}"/>
              </a:ext>
            </a:extLst>
          </p:cNvPr>
          <p:cNvSpPr txBox="1"/>
          <p:nvPr/>
        </p:nvSpPr>
        <p:spPr>
          <a:xfrm>
            <a:off x="7713785" y="1490008"/>
            <a:ext cx="4356295" cy="1569660"/>
          </a:xfrm>
          <a:prstGeom prst="rect">
            <a:avLst/>
          </a:prstGeom>
          <a:noFill/>
        </p:spPr>
        <p:txBody>
          <a:bodyPr wrap="square">
            <a:spAutoFit/>
          </a:bodyPr>
          <a:lstStyle/>
          <a:p>
            <a:pPr algn="ctr"/>
            <a:r>
              <a:rPr kumimoji="0" lang="it-IT" sz="24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Times New Roman" panose="02020603050405020304" pitchFamily="18" charset="0"/>
              </a:rPr>
              <a:t>nel libro dei Numeri, </a:t>
            </a:r>
          </a:p>
          <a:p>
            <a:pPr algn="ctr"/>
            <a:r>
              <a:rPr kumimoji="0" lang="it-IT" sz="24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Times New Roman" panose="02020603050405020304" pitchFamily="18" charset="0"/>
              </a:rPr>
              <a:t>capitolo 7, versi 12-89, </a:t>
            </a:r>
          </a:p>
          <a:p>
            <a:pPr algn="ctr"/>
            <a:r>
              <a:rPr kumimoji="0" lang="it-IT" sz="24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Times New Roman" panose="02020603050405020304" pitchFamily="18" charset="0"/>
              </a:rPr>
              <a:t>usando il metodo pitagorico di riduzione dei numeri. </a:t>
            </a:r>
            <a:endParaRPr lang="it-IT" sz="2400" b="1" dirty="0">
              <a:solidFill>
                <a:srgbClr val="7030A0"/>
              </a:solidFill>
            </a:endParaRPr>
          </a:p>
        </p:txBody>
      </p:sp>
      <p:sp>
        <p:nvSpPr>
          <p:cNvPr id="13" name="CasellaDiTesto 12">
            <a:extLst>
              <a:ext uri="{FF2B5EF4-FFF2-40B4-BE49-F238E27FC236}">
                <a16:creationId xmlns:a16="http://schemas.microsoft.com/office/drawing/2014/main" id="{36838DAD-EAC4-420F-830D-10ED48ED6E12}"/>
              </a:ext>
            </a:extLst>
          </p:cNvPr>
          <p:cNvSpPr txBox="1"/>
          <p:nvPr/>
        </p:nvSpPr>
        <p:spPr>
          <a:xfrm>
            <a:off x="0" y="4825218"/>
            <a:ext cx="12070080" cy="492122"/>
          </a:xfrm>
          <a:prstGeom prst="rect">
            <a:avLst/>
          </a:prstGeom>
          <a:noFill/>
        </p:spPr>
        <p:txBody>
          <a:bodyPr wrap="square">
            <a:spAutoFit/>
          </a:bodyPr>
          <a:lstStyle/>
          <a:p>
            <a:pPr algn="ctr">
              <a:lnSpc>
                <a:spcPct val="115000"/>
              </a:lnSpc>
              <a:spcAft>
                <a:spcPts val="1000"/>
              </a:spcAft>
            </a:pPr>
            <a:r>
              <a:rPr lang="it-IT"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Inoltre ha utilizzato la frequenza 6 per la individuazione dei numeri dei versi.</a:t>
            </a:r>
          </a:p>
        </p:txBody>
      </p:sp>
      <p:sp>
        <p:nvSpPr>
          <p:cNvPr id="15" name="CasellaDiTesto 14">
            <a:extLst>
              <a:ext uri="{FF2B5EF4-FFF2-40B4-BE49-F238E27FC236}">
                <a16:creationId xmlns:a16="http://schemas.microsoft.com/office/drawing/2014/main" id="{168755F0-5E09-429F-B166-4776EE44E3AB}"/>
              </a:ext>
            </a:extLst>
          </p:cNvPr>
          <p:cNvSpPr txBox="1"/>
          <p:nvPr/>
        </p:nvSpPr>
        <p:spPr>
          <a:xfrm>
            <a:off x="0" y="5442380"/>
            <a:ext cx="12192000" cy="1469826"/>
          </a:xfrm>
          <a:prstGeom prst="rect">
            <a:avLst/>
          </a:prstGeom>
          <a:noFill/>
        </p:spPr>
        <p:txBody>
          <a:bodyPr wrap="square">
            <a:spAutoFit/>
          </a:bodyPr>
          <a:lstStyle/>
          <a:p>
            <a:pPr algn="ctr">
              <a:lnSpc>
                <a:spcPct val="115000"/>
              </a:lnSpc>
              <a:spcAft>
                <a:spcPts val="1000"/>
              </a:spcAft>
            </a:pPr>
            <a:r>
              <a:rPr lang="it-IT" sz="2400" b="1" dirty="0">
                <a:solidFill>
                  <a:srgbClr val="CC00CC"/>
                </a:solidFill>
                <a:latin typeface="Calibri" panose="020F0502020204030204" pitchFamily="34" charset="0"/>
                <a:ea typeface="Calibri" panose="020F0502020204030204" pitchFamily="34" charset="0"/>
                <a:cs typeface="Times New Roman" panose="02020603050405020304" pitchFamily="18" charset="0"/>
              </a:rPr>
              <a:t>Il </a:t>
            </a:r>
            <a:r>
              <a:rPr lang="it-IT" sz="2400" b="1" dirty="0">
                <a:solidFill>
                  <a:srgbClr val="CC00CC"/>
                </a:solidFill>
                <a:effectLst/>
                <a:latin typeface="Calibri" panose="020F0502020204030204" pitchFamily="34" charset="0"/>
                <a:ea typeface="Calibri" panose="020F0502020204030204" pitchFamily="34" charset="0"/>
                <a:cs typeface="Times New Roman" panose="02020603050405020304" pitchFamily="18" charset="0"/>
              </a:rPr>
              <a:t>metodo pitagorico  permette di  ridurre un qualunque numero, anche complesso ad un singolo numero semplice: </a:t>
            </a:r>
          </a:p>
          <a:p>
            <a:pPr algn="ctr">
              <a:lnSpc>
                <a:spcPct val="115000"/>
              </a:lnSpc>
              <a:spcAft>
                <a:spcPts val="1000"/>
              </a:spcAft>
            </a:pPr>
            <a:r>
              <a:rPr lang="it-IT" sz="2400" b="1" dirty="0">
                <a:solidFill>
                  <a:srgbClr val="CC00CC"/>
                </a:solidFill>
                <a:effectLst/>
                <a:latin typeface="Calibri" panose="020F0502020204030204" pitchFamily="34" charset="0"/>
                <a:ea typeface="Calibri" panose="020F0502020204030204" pitchFamily="34" charset="0"/>
                <a:cs typeface="Times New Roman" panose="02020603050405020304" pitchFamily="18" charset="0"/>
              </a:rPr>
              <a:t>439 = 4+3+9=16     16=1+6=7         439=7</a:t>
            </a:r>
          </a:p>
        </p:txBody>
      </p:sp>
    </p:spTree>
    <p:extLst>
      <p:ext uri="{BB962C8B-B14F-4D97-AF65-F5344CB8AC3E}">
        <p14:creationId xmlns:p14="http://schemas.microsoft.com/office/powerpoint/2010/main" val="4263526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51D4534A-8B4E-483F-B7AF-FC51BDA4F36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876" y="-157650"/>
            <a:ext cx="6645910" cy="8861425"/>
          </a:xfrm>
          <a:prstGeom prst="rect">
            <a:avLst/>
          </a:prstGeom>
          <a:noFill/>
          <a:ln>
            <a:noFill/>
          </a:ln>
        </p:spPr>
      </p:pic>
      <p:sp>
        <p:nvSpPr>
          <p:cNvPr id="4" name="CasellaDiTesto 3">
            <a:extLst>
              <a:ext uri="{FF2B5EF4-FFF2-40B4-BE49-F238E27FC236}">
                <a16:creationId xmlns:a16="http://schemas.microsoft.com/office/drawing/2014/main" id="{B4FDE567-243F-4E28-A85E-C0606DD42DBB}"/>
              </a:ext>
            </a:extLst>
          </p:cNvPr>
          <p:cNvSpPr txBox="1"/>
          <p:nvPr/>
        </p:nvSpPr>
        <p:spPr>
          <a:xfrm>
            <a:off x="7230794" y="678508"/>
            <a:ext cx="4848665" cy="3889976"/>
          </a:xfrm>
          <a:prstGeom prst="rect">
            <a:avLst/>
          </a:prstGeom>
          <a:noFill/>
        </p:spPr>
        <p:txBody>
          <a:bodyPr wrap="square">
            <a:spAutoFit/>
          </a:bodyPr>
          <a:lstStyle/>
          <a:p>
            <a:pPr algn="ctr">
              <a:lnSpc>
                <a:spcPct val="115000"/>
              </a:lnSpc>
              <a:spcAft>
                <a:spcPts val="1000"/>
              </a:spcAft>
            </a:pPr>
            <a:r>
              <a:rPr lang="it-IT" sz="2400" b="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In questo testo si narra delle offerte dei dodici capi delle 12 tribù di Israele per  la consacrazione dell’altare fatto costruire da Mosè, su indicazione divina, durante il primo anno del lungo viaggio dall’Egitto (dal cui faraone erano state liberate) sino alla Terra Promessa</a:t>
            </a:r>
          </a:p>
        </p:txBody>
      </p:sp>
      <p:sp>
        <p:nvSpPr>
          <p:cNvPr id="6" name="CasellaDiTesto 5">
            <a:extLst>
              <a:ext uri="{FF2B5EF4-FFF2-40B4-BE49-F238E27FC236}">
                <a16:creationId xmlns:a16="http://schemas.microsoft.com/office/drawing/2014/main" id="{DD15A72A-CCB5-4887-AD63-BE7F4E58901F}"/>
              </a:ext>
            </a:extLst>
          </p:cNvPr>
          <p:cNvSpPr txBox="1"/>
          <p:nvPr/>
        </p:nvSpPr>
        <p:spPr>
          <a:xfrm>
            <a:off x="7230793" y="4826075"/>
            <a:ext cx="4848666" cy="1200329"/>
          </a:xfrm>
          <a:prstGeom prst="rect">
            <a:avLst/>
          </a:prstGeom>
          <a:noFill/>
        </p:spPr>
        <p:txBody>
          <a:bodyPr wrap="square">
            <a:spAutoFit/>
          </a:bodyPr>
          <a:lstStyle/>
          <a:p>
            <a:pPr algn="ct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Ogni 6 versi, a partire dal n° 12, si ripetono esattamente gli stessi contenuti.</a:t>
            </a:r>
            <a:endParaRPr lang="it-IT" sz="2400" b="1" dirty="0">
              <a:solidFill>
                <a:srgbClr val="00B050"/>
              </a:solidFill>
            </a:endParaRPr>
          </a:p>
        </p:txBody>
      </p:sp>
    </p:spTree>
    <p:extLst>
      <p:ext uri="{BB962C8B-B14F-4D97-AF65-F5344CB8AC3E}">
        <p14:creationId xmlns:p14="http://schemas.microsoft.com/office/powerpoint/2010/main" val="1582887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5E9F1F81-C990-4AF7-86F6-43E2B6ED08A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79827"/>
            <a:ext cx="5992837" cy="9055467"/>
          </a:xfrm>
          <a:prstGeom prst="rect">
            <a:avLst/>
          </a:prstGeom>
          <a:noFill/>
          <a:ln>
            <a:noFill/>
          </a:ln>
        </p:spPr>
      </p:pic>
      <p:sp>
        <p:nvSpPr>
          <p:cNvPr id="5" name="CasellaDiTesto 4">
            <a:extLst>
              <a:ext uri="{FF2B5EF4-FFF2-40B4-BE49-F238E27FC236}">
                <a16:creationId xmlns:a16="http://schemas.microsoft.com/office/drawing/2014/main" id="{28904097-32F5-4A74-BD61-2F4E82EA4370}"/>
              </a:ext>
            </a:extLst>
          </p:cNvPr>
          <p:cNvSpPr txBox="1"/>
          <p:nvPr/>
        </p:nvSpPr>
        <p:spPr>
          <a:xfrm>
            <a:off x="6023317" y="1653587"/>
            <a:ext cx="6168683" cy="4668586"/>
          </a:xfrm>
          <a:prstGeom prst="rect">
            <a:avLst/>
          </a:prstGeom>
          <a:noFill/>
        </p:spPr>
        <p:txBody>
          <a:bodyPr wrap="square">
            <a:spAutoFit/>
          </a:bodyPr>
          <a:lstStyle/>
          <a:p>
            <a:pPr>
              <a:lnSpc>
                <a:spcPct val="115000"/>
              </a:lnSpc>
              <a:spcAft>
                <a:spcPts val="1000"/>
              </a:spcAft>
            </a:pP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Il verso 12 indica chi fa l’offerta il 1 giorno.   </a:t>
            </a:r>
          </a:p>
          <a:p>
            <a:pPr algn="just">
              <a:lnSpc>
                <a:spcPct val="115000"/>
              </a:lnSpc>
              <a:spcAft>
                <a:spcPts val="1000"/>
              </a:spcAft>
            </a:pP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12 =</a:t>
            </a: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a:t>
            </a:r>
          </a:p>
          <a:p>
            <a:pPr algn="just">
              <a:lnSpc>
                <a:spcPct val="115000"/>
              </a:lnSpc>
              <a:spcAft>
                <a:spcPts val="1000"/>
              </a:spcAft>
            </a:pP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Il verso 18 chi fa l’offerta il 2 giorno    18= </a:t>
            </a: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9</a:t>
            </a:r>
          </a:p>
          <a:p>
            <a:pPr algn="just">
              <a:lnSpc>
                <a:spcPct val="115000"/>
              </a:lnSpc>
              <a:spcAft>
                <a:spcPts val="1000"/>
              </a:spcAft>
            </a:pP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Il verso 24 chi fa l’offerta il 3° giorno   </a:t>
            </a:r>
          </a:p>
          <a:p>
            <a:pPr algn="just">
              <a:lnSpc>
                <a:spcPct val="115000"/>
              </a:lnSpc>
              <a:spcAft>
                <a:spcPts val="1000"/>
              </a:spcAft>
            </a:pP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24 = </a:t>
            </a: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6</a:t>
            </a:r>
          </a:p>
          <a:p>
            <a:pPr algn="just">
              <a:lnSpc>
                <a:spcPct val="115000"/>
              </a:lnSpc>
              <a:spcAft>
                <a:spcPts val="1000"/>
              </a:spcAft>
            </a:pP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396 </a:t>
            </a: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è la prima frequenza</a:t>
            </a:r>
          </a:p>
        </p:txBody>
      </p:sp>
    </p:spTree>
    <p:extLst>
      <p:ext uri="{BB962C8B-B14F-4D97-AF65-F5344CB8AC3E}">
        <p14:creationId xmlns:p14="http://schemas.microsoft.com/office/powerpoint/2010/main" val="4019765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5E9F1F81-C990-4AF7-86F6-43E2B6ED08A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79827"/>
            <a:ext cx="5992837" cy="9055467"/>
          </a:xfrm>
          <a:prstGeom prst="rect">
            <a:avLst/>
          </a:prstGeom>
          <a:noFill/>
          <a:ln>
            <a:noFill/>
          </a:ln>
        </p:spPr>
      </p:pic>
      <p:sp>
        <p:nvSpPr>
          <p:cNvPr id="6" name="CasellaDiTesto 5">
            <a:extLst>
              <a:ext uri="{FF2B5EF4-FFF2-40B4-BE49-F238E27FC236}">
                <a16:creationId xmlns:a16="http://schemas.microsoft.com/office/drawing/2014/main" id="{42A15A95-B2E9-493D-A6B2-91FD4B97AE1E}"/>
              </a:ext>
            </a:extLst>
          </p:cNvPr>
          <p:cNvSpPr txBox="1"/>
          <p:nvPr/>
        </p:nvSpPr>
        <p:spPr>
          <a:xfrm>
            <a:off x="5992837" y="1470707"/>
            <a:ext cx="6098344" cy="3916585"/>
          </a:xfrm>
          <a:prstGeom prst="rect">
            <a:avLst/>
          </a:prstGeom>
          <a:noFill/>
        </p:spPr>
        <p:txBody>
          <a:bodyPr wrap="square">
            <a:spAutoFit/>
          </a:bodyPr>
          <a:lstStyle/>
          <a:p>
            <a:pPr algn="just">
              <a:lnSpc>
                <a:spcPct val="115000"/>
              </a:lnSpc>
              <a:spcAft>
                <a:spcPts val="1000"/>
              </a:spcAft>
            </a:pP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Il verso 13 offerta piatto vassoio il 1 giorno   13=</a:t>
            </a: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4</a:t>
            </a:r>
          </a:p>
          <a:p>
            <a:pPr algn="just">
              <a:lnSpc>
                <a:spcPct val="115000"/>
              </a:lnSpc>
              <a:spcAft>
                <a:spcPts val="1000"/>
              </a:spcAft>
            </a:pP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Il verso 19 offerta piatto vassoio il 2° giorno    19=10=</a:t>
            </a: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p>
          <a:p>
            <a:pPr algn="just">
              <a:lnSpc>
                <a:spcPct val="115000"/>
              </a:lnSpc>
              <a:spcAft>
                <a:spcPts val="1000"/>
              </a:spcAft>
            </a:pP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Il verso 25 offerta piatto vassoio il 3° giorno     25=</a:t>
            </a: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7</a:t>
            </a:r>
          </a:p>
          <a:p>
            <a:pPr algn="just">
              <a:lnSpc>
                <a:spcPct val="115000"/>
              </a:lnSpc>
              <a:spcAft>
                <a:spcPts val="1000"/>
              </a:spcAft>
            </a:pP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417</a:t>
            </a:r>
            <a:r>
              <a:rPr lang="it-IT" sz="28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è la seconda frequenza</a:t>
            </a:r>
          </a:p>
        </p:txBody>
      </p:sp>
    </p:spTree>
    <p:extLst>
      <p:ext uri="{BB962C8B-B14F-4D97-AF65-F5344CB8AC3E}">
        <p14:creationId xmlns:p14="http://schemas.microsoft.com/office/powerpoint/2010/main" val="358204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149CBE3-BD01-4BB7-B1B6-A3852112A006}"/>
              </a:ext>
            </a:extLst>
          </p:cNvPr>
          <p:cNvSpPr>
            <a:spLocks noGrp="1"/>
          </p:cNvSpPr>
          <p:nvPr>
            <p:ph idx="1"/>
          </p:nvPr>
        </p:nvSpPr>
        <p:spPr>
          <a:xfrm>
            <a:off x="281354" y="467127"/>
            <a:ext cx="11629292" cy="5923745"/>
          </a:xfrm>
        </p:spPr>
        <p:txBody>
          <a:bodyPr>
            <a:normAutofit fontScale="92500" lnSpcReduction="20000"/>
          </a:bodyPr>
          <a:lstStyle/>
          <a:p>
            <a:pPr marL="0" indent="0" algn="just">
              <a:lnSpc>
                <a:spcPct val="115000"/>
              </a:lnSpc>
              <a:spcAft>
                <a:spcPts val="1000"/>
              </a:spcAft>
              <a:buNone/>
            </a:pPr>
            <a:endParaRPr lang="it-IT"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Continuando così ha individuato le sei frequenze corrispondenti ai primi sei capoversi dell’Inno a S. Giovanni Battista</a:t>
            </a:r>
          </a:p>
          <a:p>
            <a:pPr algn="just">
              <a:lnSpc>
                <a:spcPct val="115000"/>
              </a:lnSpc>
              <a:spcAft>
                <a:spcPts val="1000"/>
              </a:spcAft>
            </a:pP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UT (</a:t>
            </a:r>
            <a:r>
              <a:rPr lang="en-US"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ut</a:t>
            </a:r>
            <a:r>
              <a:rPr lang="en-US"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queant</a:t>
            </a:r>
            <a:r>
              <a:rPr lang="en-US"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laxis</a:t>
            </a:r>
            <a:r>
              <a:rPr lang="en-US"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396 HZ     </a:t>
            </a:r>
            <a:endPar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n-US"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RE (</a:t>
            </a:r>
            <a:r>
              <a:rPr lang="en-US"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resonare</a:t>
            </a:r>
            <a:r>
              <a:rPr lang="en-US"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fibris</a:t>
            </a:r>
            <a:r>
              <a:rPr lang="en-US"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417 HZ      </a:t>
            </a:r>
            <a:endParaRPr lang="it-IT"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MI (mira </a:t>
            </a:r>
            <a:r>
              <a:rPr lang="it-IT"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gestorum</a:t>
            </a: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528 HZ      </a:t>
            </a:r>
            <a:endPar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FA (famuli </a:t>
            </a:r>
            <a:r>
              <a:rPr lang="it-IT"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tuorum</a:t>
            </a: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639 HZ      </a:t>
            </a:r>
            <a:endPar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SOL (solve polluti)          741 HZ      </a:t>
            </a:r>
            <a:endParaRPr lang="it-IT"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LA (</a:t>
            </a:r>
            <a:r>
              <a:rPr lang="it-IT"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labii</a:t>
            </a: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it-IT" sz="28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reatum</a:t>
            </a:r>
            <a:r>
              <a:rPr lang="it-IT" sz="2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852 HZ      </a:t>
            </a:r>
            <a:endPar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graphicFrame>
        <p:nvGraphicFramePr>
          <p:cNvPr id="4" name="Tabella 3">
            <a:extLst>
              <a:ext uri="{FF2B5EF4-FFF2-40B4-BE49-F238E27FC236}">
                <a16:creationId xmlns:a16="http://schemas.microsoft.com/office/drawing/2014/main" id="{0F950C47-3A16-4034-A13E-F18E40CBE570}"/>
              </a:ext>
            </a:extLst>
          </p:cNvPr>
          <p:cNvGraphicFramePr>
            <a:graphicFrameLocks noGrp="1"/>
          </p:cNvGraphicFramePr>
          <p:nvPr>
            <p:extLst>
              <p:ext uri="{D42A27DB-BD31-4B8C-83A1-F6EECF244321}">
                <p14:modId xmlns:p14="http://schemas.microsoft.com/office/powerpoint/2010/main" val="3661190064"/>
              </p:ext>
            </p:extLst>
          </p:nvPr>
        </p:nvGraphicFramePr>
        <p:xfrm>
          <a:off x="8412478" y="2091182"/>
          <a:ext cx="3587264" cy="4086352"/>
        </p:xfrm>
        <a:graphic>
          <a:graphicData uri="http://schemas.openxmlformats.org/drawingml/2006/table">
            <a:tbl>
              <a:tblPr firstRow="1" firstCol="1" bandRow="1"/>
              <a:tblGrid>
                <a:gridCol w="3587264">
                  <a:extLst>
                    <a:ext uri="{9D8B030D-6E8A-4147-A177-3AD203B41FA5}">
                      <a16:colId xmlns:a16="http://schemas.microsoft.com/office/drawing/2014/main" val="3419577499"/>
                    </a:ext>
                  </a:extLst>
                </a:gridCol>
              </a:tblGrid>
              <a:tr h="0">
                <a:tc>
                  <a:txBody>
                    <a:bodyPr/>
                    <a:lstStyle/>
                    <a:p>
                      <a:pPr algn="ctr">
                        <a:lnSpc>
                          <a:spcPct val="115000"/>
                        </a:lnSpc>
                        <a:spcAft>
                          <a:spcPts val="1000"/>
                        </a:spcAft>
                      </a:pP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«Affinché possano cantare</a:t>
                      </a:r>
                    </a:p>
                    <a:p>
                      <a:pPr algn="ctr">
                        <a:lnSpc>
                          <a:spcPct val="115000"/>
                        </a:lnSpc>
                      </a:pPr>
                      <a:endParaRPr lang="it-IT" sz="20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pP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con voci libere</a:t>
                      </a:r>
                      <a:endParaRPr lang="it-IT"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pPr>
                      <a:br>
                        <a:rPr lang="it-IT" sz="1800" b="1" dirty="0">
                          <a:effectLst/>
                          <a:latin typeface="Calibri" panose="020F0502020204030204" pitchFamily="34" charset="0"/>
                          <a:ea typeface="Times New Roman" panose="02020603050405020304" pitchFamily="18" charset="0"/>
                          <a:cs typeface="Times New Roman" panose="02020603050405020304" pitchFamily="18" charset="0"/>
                        </a:rPr>
                      </a:b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le meraviglie delle tue gesta</a:t>
                      </a:r>
                      <a:endParaRPr lang="it-IT" sz="14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pPr>
                      <a:br>
                        <a:rPr lang="it-IT" sz="1400" b="1" dirty="0">
                          <a:effectLst/>
                          <a:latin typeface="Calibri" panose="020F0502020204030204" pitchFamily="34" charset="0"/>
                          <a:ea typeface="Times New Roman" panose="02020603050405020304" pitchFamily="18" charset="0"/>
                          <a:cs typeface="Times New Roman" panose="02020603050405020304" pitchFamily="18" charset="0"/>
                        </a:rPr>
                      </a:b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i servi Tuoi</a:t>
                      </a:r>
                      <a:endParaRPr lang="it-IT" sz="14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pPr>
                      <a:br>
                        <a:rPr lang="it-IT" sz="1400" b="1" dirty="0">
                          <a:effectLst/>
                          <a:latin typeface="Calibri" panose="020F0502020204030204" pitchFamily="34" charset="0"/>
                          <a:ea typeface="Times New Roman" panose="02020603050405020304" pitchFamily="18" charset="0"/>
                          <a:cs typeface="Times New Roman" panose="02020603050405020304" pitchFamily="18" charset="0"/>
                        </a:rPr>
                      </a:b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cancella il peccato</a:t>
                      </a:r>
                    </a:p>
                    <a:p>
                      <a:pPr algn="ctr">
                        <a:lnSpc>
                          <a:spcPct val="115000"/>
                        </a:lnSpc>
                      </a:pPr>
                      <a:br>
                        <a:rPr lang="it-IT" sz="2000" b="1" dirty="0">
                          <a:effectLst/>
                          <a:latin typeface="Calibri" panose="020F0502020204030204" pitchFamily="34" charset="0"/>
                          <a:ea typeface="Times New Roman" panose="02020603050405020304" pitchFamily="18" charset="0"/>
                          <a:cs typeface="Times New Roman" panose="02020603050405020304" pitchFamily="18" charset="0"/>
                        </a:rPr>
                      </a:b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dal loro labbro impuro,</a:t>
                      </a:r>
                    </a:p>
                  </a:txBody>
                  <a:tcPr marL="9525" marR="9525" marT="9525" marB="9525" anchor="ctr">
                    <a:lnL>
                      <a:noFill/>
                    </a:lnL>
                    <a:lnR>
                      <a:noFill/>
                    </a:lnR>
                    <a:lnT>
                      <a:noFill/>
                    </a:lnT>
                    <a:lnB>
                      <a:noFill/>
                    </a:lnB>
                  </a:tcPr>
                </a:tc>
                <a:extLst>
                  <a:ext uri="{0D108BD9-81ED-4DB2-BD59-A6C34878D82A}">
                    <a16:rowId xmlns:a16="http://schemas.microsoft.com/office/drawing/2014/main" val="2358403950"/>
                  </a:ext>
                </a:extLst>
              </a:tr>
            </a:tbl>
          </a:graphicData>
        </a:graphic>
      </p:graphicFrame>
    </p:spTree>
    <p:extLst>
      <p:ext uri="{BB962C8B-B14F-4D97-AF65-F5344CB8AC3E}">
        <p14:creationId xmlns:p14="http://schemas.microsoft.com/office/powerpoint/2010/main" val="2120613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DF34C73-5665-44EB-8141-EEB58CA6BD2B}"/>
              </a:ext>
            </a:extLst>
          </p:cNvPr>
          <p:cNvSpPr txBox="1"/>
          <p:nvPr/>
        </p:nvSpPr>
        <p:spPr>
          <a:xfrm>
            <a:off x="8496886" y="716779"/>
            <a:ext cx="3818810" cy="6083460"/>
          </a:xfrm>
          <a:prstGeom prst="rect">
            <a:avLst/>
          </a:prstGeom>
          <a:noFill/>
        </p:spPr>
        <p:txBody>
          <a:bodyPr wrap="square">
            <a:spAutoFit/>
          </a:bodyPr>
          <a:lstStyle/>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Un istituto giapponese</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(I.H.M </a:t>
            </a:r>
            <a:r>
              <a:rPr lang="it-IT" sz="20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Research</a:t>
            </a: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Institute)</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ha condotto una ricerca su</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queste frequenze , </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fotografando l' acqua a</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-25 gradi e pressione </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costante (la tecnica è </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quella di </a:t>
            </a:r>
            <a:r>
              <a:rPr lang="it-IT" sz="20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Masaru</a:t>
            </a: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it-IT" sz="2000" b="1"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Emoto</a:t>
            </a: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verificando che i cristalli</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assumevano forme differenti</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 seconda delle frequenze con le quali </a:t>
            </a:r>
          </a:p>
          <a:p>
            <a:pPr algn="ctr">
              <a:lnSpc>
                <a:spcPct val="115000"/>
              </a:lnSpc>
              <a:spcAft>
                <a:spcPts val="1000"/>
              </a:spcAft>
            </a:pPr>
            <a:r>
              <a:rPr lang="it-IT"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erano stati trattati.</a:t>
            </a:r>
          </a:p>
        </p:txBody>
      </p:sp>
      <p:pic>
        <p:nvPicPr>
          <p:cNvPr id="5" name="Immagine 4">
            <a:extLst>
              <a:ext uri="{FF2B5EF4-FFF2-40B4-BE49-F238E27FC236}">
                <a16:creationId xmlns:a16="http://schemas.microsoft.com/office/drawing/2014/main" id="{3F747845-EED3-4ACF-8FE2-5C444D228F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989" y="716779"/>
            <a:ext cx="8512641" cy="5424442"/>
          </a:xfrm>
          <a:prstGeom prst="rect">
            <a:avLst/>
          </a:prstGeom>
        </p:spPr>
      </p:pic>
    </p:spTree>
    <p:extLst>
      <p:ext uri="{BB962C8B-B14F-4D97-AF65-F5344CB8AC3E}">
        <p14:creationId xmlns:p14="http://schemas.microsoft.com/office/powerpoint/2010/main" val="3947092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DA978BC-D890-453E-B220-8FB496B21750}"/>
              </a:ext>
            </a:extLst>
          </p:cNvPr>
          <p:cNvSpPr>
            <a:spLocks noGrp="1"/>
          </p:cNvSpPr>
          <p:nvPr>
            <p:ph idx="1"/>
          </p:nvPr>
        </p:nvSpPr>
        <p:spPr>
          <a:xfrm>
            <a:off x="0" y="0"/>
            <a:ext cx="12191999" cy="3601329"/>
          </a:xfrm>
        </p:spPr>
        <p:txBody>
          <a:bodyPr>
            <a:normAutofit fontScale="92500" lnSpcReduction="20000"/>
          </a:bodyPr>
          <a:lstStyle/>
          <a:p>
            <a:pPr marL="0" indent="0" algn="ctr">
              <a:lnSpc>
                <a:spcPct val="115000"/>
              </a:lnSpc>
              <a:spcAft>
                <a:spcPts val="1000"/>
              </a:spcAft>
              <a:buNone/>
            </a:pPr>
            <a:endParaRPr lang="it-IT" sz="1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it-IT"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Il dr. Puleo ha poi scoperto che con  il suo  sistema venivano fuori altre tre frequenze</a:t>
            </a:r>
            <a:endParaRPr lang="it-IT"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963 HZ</a:t>
            </a:r>
            <a:r>
              <a:rPr kumimoji="0" lang="en-US" sz="2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indent="0" algn="just">
              <a:lnSpc>
                <a:spcPct val="115000"/>
              </a:lnSpc>
              <a:spcAft>
                <a:spcPts val="1000"/>
              </a:spcAft>
              <a:buNone/>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174 HZ                                </a:t>
            </a:r>
          </a:p>
          <a:p>
            <a:pPr marL="0" indent="0" algn="just">
              <a:lnSpc>
                <a:spcPct val="115000"/>
              </a:lnSpc>
              <a:spcAft>
                <a:spcPts val="1000"/>
              </a:spcAft>
              <a:buNone/>
            </a:pPr>
            <a:r>
              <a:rPr lang="en-US"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285 HZ</a:t>
            </a:r>
            <a:endParaRPr lang="it-IT"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it-IT" sz="28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5" name="CasellaDiTesto 4">
            <a:extLst>
              <a:ext uri="{FF2B5EF4-FFF2-40B4-BE49-F238E27FC236}">
                <a16:creationId xmlns:a16="http://schemas.microsoft.com/office/drawing/2014/main" id="{8409B2B6-DF1B-4BF5-BE6A-1B21097D816C}"/>
              </a:ext>
            </a:extLst>
          </p:cNvPr>
          <p:cNvSpPr txBox="1"/>
          <p:nvPr/>
        </p:nvSpPr>
        <p:spPr>
          <a:xfrm>
            <a:off x="6972885" y="1372478"/>
            <a:ext cx="4839286" cy="4915898"/>
          </a:xfrm>
          <a:prstGeom prst="rect">
            <a:avLst/>
          </a:prstGeom>
          <a:noFill/>
        </p:spPr>
        <p:txBody>
          <a:bodyPr wrap="square">
            <a:spAutoFit/>
          </a:bodyPr>
          <a:lstStyle/>
          <a:p>
            <a:pPr algn="just">
              <a:lnSpc>
                <a:spcPct val="115000"/>
              </a:lnSpc>
              <a:spcAft>
                <a:spcPts val="1000"/>
              </a:spcAft>
            </a:pP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la                                            174 HZ</a:t>
            </a:r>
            <a:endParaRPr lang="it-IT" sz="2400"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si                                            285 HZ</a:t>
            </a:r>
            <a:endPar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UT  (</a:t>
            </a:r>
            <a:r>
              <a:rPr lang="en-US"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ut</a:t>
            </a:r>
            <a:r>
              <a:rPr lang="en-US"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queant</a:t>
            </a:r>
            <a:r>
              <a:rPr lang="en-US"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laxis</a:t>
            </a:r>
            <a:r>
              <a:rPr lang="en-US"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396 HZ       </a:t>
            </a:r>
          </a:p>
          <a:p>
            <a:pPr algn="just">
              <a:lnSpc>
                <a:spcPct val="115000"/>
              </a:lnSpc>
              <a:spcAft>
                <a:spcPts val="1000"/>
              </a:spcAft>
            </a:pP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RE  (</a:t>
            </a:r>
            <a:r>
              <a:rPr lang="it-IT"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resonare</a:t>
            </a: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fibris</a:t>
            </a: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417 HZ      </a:t>
            </a:r>
          </a:p>
          <a:p>
            <a:pPr algn="just">
              <a:lnSpc>
                <a:spcPct val="115000"/>
              </a:lnSpc>
              <a:spcAft>
                <a:spcPts val="1000"/>
              </a:spcAft>
            </a:pP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MI  (mira </a:t>
            </a:r>
            <a:r>
              <a:rPr lang="it-IT"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gestorum</a:t>
            </a: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528 HZ       </a:t>
            </a:r>
          </a:p>
          <a:p>
            <a:pPr algn="just">
              <a:lnSpc>
                <a:spcPct val="115000"/>
              </a:lnSpc>
              <a:spcAft>
                <a:spcPts val="1000"/>
              </a:spcAft>
            </a:pP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  (famuli </a:t>
            </a:r>
            <a:r>
              <a:rPr lang="it-IT"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tuorum</a:t>
            </a: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639 HZ       </a:t>
            </a:r>
          </a:p>
          <a:p>
            <a:pPr algn="just">
              <a:lnSpc>
                <a:spcPct val="115000"/>
              </a:lnSpc>
              <a:spcAft>
                <a:spcPts val="1000"/>
              </a:spcAft>
            </a:pP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SOL (solve polluti)              741 HZ       </a:t>
            </a:r>
          </a:p>
          <a:p>
            <a:pPr algn="just">
              <a:lnSpc>
                <a:spcPct val="115000"/>
              </a:lnSpc>
              <a:spcAft>
                <a:spcPts val="1000"/>
              </a:spcAft>
            </a:pP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LA  (</a:t>
            </a:r>
            <a:r>
              <a:rPr lang="it-IT"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labii</a:t>
            </a: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reatum</a:t>
            </a:r>
            <a:r>
              <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852 HZ       </a:t>
            </a:r>
          </a:p>
          <a:p>
            <a:pPr algn="just">
              <a:lnSpc>
                <a:spcPct val="115000"/>
              </a:lnSpc>
              <a:spcAft>
                <a:spcPts val="1000"/>
              </a:spcAft>
            </a:pPr>
            <a:r>
              <a:rPr lang="en-US"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si  (</a:t>
            </a:r>
            <a:r>
              <a:rPr lang="en-US"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Sancte</a:t>
            </a:r>
            <a:r>
              <a:rPr lang="en-US"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Joannes</a:t>
            </a:r>
            <a:r>
              <a:rPr lang="en-US"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963 HZ</a:t>
            </a:r>
            <a:endParaRPr lang="it-IT"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sellaDiTesto 6">
            <a:extLst>
              <a:ext uri="{FF2B5EF4-FFF2-40B4-BE49-F238E27FC236}">
                <a16:creationId xmlns:a16="http://schemas.microsoft.com/office/drawing/2014/main" id="{E76FB36D-B0CE-4F91-8314-835C760AC11F}"/>
              </a:ext>
            </a:extLst>
          </p:cNvPr>
          <p:cNvSpPr txBox="1"/>
          <p:nvPr/>
        </p:nvSpPr>
        <p:spPr>
          <a:xfrm>
            <a:off x="379829" y="4059525"/>
            <a:ext cx="6161648" cy="954107"/>
          </a:xfrm>
          <a:prstGeom prst="rect">
            <a:avLst/>
          </a:prstGeom>
          <a:noFill/>
        </p:spPr>
        <p:txBody>
          <a:bodyPr wrap="square">
            <a:spAutoFit/>
          </a:bodyPr>
          <a:lstStyle/>
          <a:p>
            <a:pPr algn="ctr"/>
            <a:r>
              <a:rPr kumimoji="0" lang="it-IT" sz="2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Ed arriviamo così ad una scala </a:t>
            </a:r>
          </a:p>
          <a:p>
            <a:pPr algn="ctr"/>
            <a:r>
              <a:rPr kumimoji="0" lang="it-IT" sz="2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a 9 frequenze</a:t>
            </a:r>
            <a:endParaRPr lang="it-IT" b="1" dirty="0">
              <a:solidFill>
                <a:srgbClr val="002060"/>
              </a:solidFill>
            </a:endParaRPr>
          </a:p>
        </p:txBody>
      </p:sp>
    </p:spTree>
    <p:extLst>
      <p:ext uri="{BB962C8B-B14F-4D97-AF65-F5344CB8AC3E}">
        <p14:creationId xmlns:p14="http://schemas.microsoft.com/office/powerpoint/2010/main" val="2819095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1772426-F0F4-4D8F-B57D-0C120DB194C1}"/>
              </a:ext>
            </a:extLst>
          </p:cNvPr>
          <p:cNvSpPr>
            <a:spLocks noGrp="1"/>
          </p:cNvSpPr>
          <p:nvPr>
            <p:ph idx="1"/>
          </p:nvPr>
        </p:nvSpPr>
        <p:spPr>
          <a:xfrm>
            <a:off x="0" y="700208"/>
            <a:ext cx="12192000" cy="5784997"/>
          </a:xfrm>
        </p:spPr>
        <p:txBody>
          <a:bodyPr>
            <a:normAutofit/>
          </a:bodyPr>
          <a:lstStyle/>
          <a:p>
            <a:pPr marL="0" indent="0" algn="just">
              <a:lnSpc>
                <a:spcPct val="115000"/>
              </a:lnSpc>
              <a:spcAft>
                <a:spcPts val="1000"/>
              </a:spcAft>
              <a:buNone/>
            </a:pPr>
            <a:endParaRPr lang="it-IT"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 </a:t>
            </a:r>
            <a:r>
              <a:rPr lang="it-IT"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seguito</a:t>
            </a: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sono state aggiunte altre 3 frequenze:</a:t>
            </a:r>
          </a:p>
          <a:p>
            <a:pPr marL="0" indent="0" algn="ctr">
              <a:lnSpc>
                <a:spcPct val="115000"/>
              </a:lnSpc>
              <a:spcAft>
                <a:spcPts val="1000"/>
              </a:spcAft>
              <a:buNone/>
            </a:pPr>
            <a:endParaRPr lang="it-IT"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it-IT" sz="2800" b="1"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1074 HZ</a:t>
            </a:r>
            <a:endParaRPr lang="it-IT" sz="2000" b="1"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it-IT" sz="2800" b="1"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1185 HZ </a:t>
            </a:r>
            <a:endParaRPr lang="it-IT" sz="2000" b="1"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ctr">
              <a:lnSpc>
                <a:spcPct val="115000"/>
              </a:lnSpc>
              <a:spcAft>
                <a:spcPts val="1000"/>
              </a:spcAft>
              <a:buAutoNum type="arabicPlain" startAt="63"/>
            </a:pPr>
            <a:r>
              <a:rPr lang="it-IT" sz="2800" b="1"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HZ</a:t>
            </a:r>
          </a:p>
          <a:p>
            <a:pPr marL="514350" indent="-514350" algn="ctr">
              <a:lnSpc>
                <a:spcPct val="115000"/>
              </a:lnSpc>
              <a:spcAft>
                <a:spcPts val="1000"/>
              </a:spcAft>
              <a:buAutoNum type="arabicPlain" startAt="63"/>
            </a:pPr>
            <a:endParaRPr lang="it-IT" sz="2800" b="1"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it-IT"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 siamo così arrivati ad una scala con 12 frequenze </a:t>
            </a:r>
          </a:p>
          <a:p>
            <a:pPr marL="457200" indent="-457200" algn="ctr">
              <a:lnSpc>
                <a:spcPct val="115000"/>
              </a:lnSpc>
              <a:spcAft>
                <a:spcPts val="1000"/>
              </a:spcAft>
              <a:buAutoNum type="arabicPlain" startAt="63"/>
            </a:pPr>
            <a:endParaRPr lang="it-IT"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gn="ctr">
              <a:lnSpc>
                <a:spcPct val="115000"/>
              </a:lnSpc>
              <a:spcAft>
                <a:spcPts val="1000"/>
              </a:spcAft>
              <a:buAutoNum type="arabicPlain" startAt="63"/>
            </a:pPr>
            <a:endParaRPr lang="it-IT" sz="2000" b="1"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8970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425E2FC-CA9E-4F1C-A60E-0BA382F95EC8}"/>
              </a:ext>
            </a:extLst>
          </p:cNvPr>
          <p:cNvSpPr txBox="1"/>
          <p:nvPr/>
        </p:nvSpPr>
        <p:spPr>
          <a:xfrm>
            <a:off x="2180492" y="112544"/>
            <a:ext cx="9326881" cy="6574813"/>
          </a:xfrm>
          <a:prstGeom prst="rect">
            <a:avLst/>
          </a:prstGeom>
          <a:noFill/>
        </p:spPr>
        <p:txBody>
          <a:bodyPr wrap="square">
            <a:spAutoFit/>
          </a:bodyPr>
          <a:lstStyle/>
          <a:p>
            <a:pPr algn="ctr">
              <a:lnSpc>
                <a:spcPct val="115000"/>
              </a:lnSpc>
              <a:spcAft>
                <a:spcPts val="1000"/>
              </a:spcAft>
            </a:pPr>
            <a:r>
              <a:rPr lang="it-IT" sz="2400" b="1" cap="all"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sol</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63 HZ</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1000"/>
              </a:spcAft>
            </a:pPr>
            <a:r>
              <a:rPr lang="it-IT" sz="2400" b="1" cap="all"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la</a:t>
            </a:r>
            <a:r>
              <a:rPr lang="it-IT" sz="2400" b="1" cap="small" dirty="0">
                <a:solidFill>
                  <a:srgbClr val="4F6228"/>
                </a:solidFill>
                <a:effectLst/>
                <a:latin typeface="Calibri" panose="020F0502020204030204" pitchFamily="34" charset="0"/>
                <a:ea typeface="Calibri" panose="020F0502020204030204" pitchFamily="34" charset="0"/>
                <a:cs typeface="Times New Roman" panose="02020603050405020304" pitchFamily="18" charset="0"/>
              </a:rPr>
              <a:t> </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174 Hz</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1000"/>
              </a:spcAft>
            </a:pPr>
            <a:r>
              <a:rPr lang="en-US" sz="2400" b="1" cap="all"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si</a:t>
            </a:r>
            <a:r>
              <a:rPr lang="en-US" sz="2400" cap="all"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285 </a:t>
            </a:r>
            <a:r>
              <a:rPr lang="en-US"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Hz</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UT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ut</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queant</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laxis</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396 HZ</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10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RE</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dirty="0" err="1">
                <a:effectLst/>
                <a:latin typeface="Calibri" panose="020F0502020204030204" pitchFamily="34" charset="0"/>
                <a:ea typeface="Calibri" panose="020F0502020204030204" pitchFamily="34" charset="0"/>
                <a:cs typeface="Times New Roman" panose="02020603050405020304" pitchFamily="18" charset="0"/>
              </a:rPr>
              <a:t>resonare</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dirty="0" err="1">
                <a:effectLst/>
                <a:latin typeface="Calibri" panose="020F0502020204030204" pitchFamily="34" charset="0"/>
                <a:ea typeface="Calibri" panose="020F0502020204030204" pitchFamily="34" charset="0"/>
                <a:cs typeface="Times New Roman" panose="02020603050405020304" pitchFamily="18" charset="0"/>
              </a:rPr>
              <a:t>fibris</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417 HZ</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10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MI</a:t>
            </a:r>
            <a:r>
              <a:rPr lang="it-IT" sz="2400" dirty="0">
                <a:effectLst/>
                <a:latin typeface="Calibri" panose="020F0502020204030204" pitchFamily="34" charset="0"/>
                <a:ea typeface="Calibri" panose="020F0502020204030204" pitchFamily="34" charset="0"/>
                <a:cs typeface="Times New Roman" panose="02020603050405020304" pitchFamily="18" charset="0"/>
              </a:rPr>
              <a:t>  (mira </a:t>
            </a:r>
            <a:r>
              <a:rPr lang="it-IT" sz="2400" dirty="0" err="1">
                <a:effectLst/>
                <a:latin typeface="Calibri" panose="020F0502020204030204" pitchFamily="34" charset="0"/>
                <a:ea typeface="Calibri" panose="020F0502020204030204" pitchFamily="34" charset="0"/>
                <a:cs typeface="Times New Roman" panose="02020603050405020304" pitchFamily="18" charset="0"/>
              </a:rPr>
              <a:t>gestorum</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528 HZ</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10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FA</a:t>
            </a:r>
            <a:r>
              <a:rPr lang="it-IT" sz="2400" dirty="0">
                <a:effectLst/>
                <a:latin typeface="Calibri" panose="020F0502020204030204" pitchFamily="34" charset="0"/>
                <a:ea typeface="Calibri" panose="020F0502020204030204" pitchFamily="34" charset="0"/>
                <a:cs typeface="Times New Roman" panose="02020603050405020304" pitchFamily="18" charset="0"/>
              </a:rPr>
              <a:t>  (famuli </a:t>
            </a:r>
            <a:r>
              <a:rPr lang="it-IT" sz="2400" dirty="0" err="1">
                <a:effectLst/>
                <a:latin typeface="Calibri" panose="020F0502020204030204" pitchFamily="34" charset="0"/>
                <a:ea typeface="Calibri" panose="020F0502020204030204" pitchFamily="34" charset="0"/>
                <a:cs typeface="Times New Roman" panose="02020603050405020304" pitchFamily="18" charset="0"/>
              </a:rPr>
              <a:t>tuorum</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639 HZ</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10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SOL</a:t>
            </a:r>
            <a:r>
              <a:rPr lang="it-IT" sz="2400" dirty="0">
                <a:effectLst/>
                <a:latin typeface="Calibri" panose="020F0502020204030204" pitchFamily="34" charset="0"/>
                <a:ea typeface="Calibri" panose="020F0502020204030204" pitchFamily="34" charset="0"/>
                <a:cs typeface="Times New Roman" panose="02020603050405020304" pitchFamily="18" charset="0"/>
              </a:rPr>
              <a:t> (solve polluti)               </a:t>
            </a:r>
            <a:r>
              <a:rPr lang="it-IT"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741 HZ</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10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LA</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dirty="0" err="1">
                <a:effectLst/>
                <a:latin typeface="Calibri" panose="020F0502020204030204" pitchFamily="34" charset="0"/>
                <a:ea typeface="Calibri" panose="020F0502020204030204" pitchFamily="34" charset="0"/>
                <a:cs typeface="Times New Roman" panose="02020603050405020304" pitchFamily="18" charset="0"/>
              </a:rPr>
              <a:t>labii</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dirty="0" err="1">
                <a:effectLst/>
                <a:latin typeface="Calibri" panose="020F0502020204030204" pitchFamily="34" charset="0"/>
                <a:ea typeface="Calibri" panose="020F0502020204030204" pitchFamily="34" charset="0"/>
                <a:cs typeface="Times New Roman" panose="02020603050405020304" pitchFamily="18" charset="0"/>
              </a:rPr>
              <a:t>reatum</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r>
              <a:rPr lang="it-IT"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852 HZ</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15000"/>
              </a:lnSpc>
              <a:spcAft>
                <a:spcPts val="1000"/>
              </a:spcAft>
            </a:pPr>
            <a:r>
              <a:rPr lang="en-US" sz="2400" b="1" cap="all"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si</a:t>
            </a:r>
            <a:r>
              <a:rPr lang="en-US" sz="2400" cap="all"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Sancte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Joannes</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963 HZ</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2400" b="1" cap="all"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do</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1074 HZ</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2400" b="1" cap="all"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re </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1185 HZ</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8023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9012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1960B06-B4AC-4741-9497-B88D57CF1187}"/>
              </a:ext>
            </a:extLst>
          </p:cNvPr>
          <p:cNvSpPr>
            <a:spLocks noGrp="1"/>
          </p:cNvSpPr>
          <p:nvPr>
            <p:ph idx="1"/>
          </p:nvPr>
        </p:nvSpPr>
        <p:spPr>
          <a:xfrm>
            <a:off x="0" y="773723"/>
            <a:ext cx="12192000" cy="4351338"/>
          </a:xfrm>
        </p:spPr>
        <p:txBody>
          <a:bodyPr>
            <a:normAutofit fontScale="25000" lnSpcReduction="20000"/>
          </a:bodyPr>
          <a:lstStyle/>
          <a:p>
            <a:pPr marL="0" indent="0" algn="ctr">
              <a:lnSpc>
                <a:spcPct val="115000"/>
              </a:lnSpc>
              <a:spcAft>
                <a:spcPts val="1000"/>
              </a:spcAft>
              <a:buNone/>
            </a:pPr>
            <a:r>
              <a:rPr lang="it-IT" sz="1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Prima di continuare 4 premesse</a:t>
            </a:r>
          </a:p>
          <a:p>
            <a:pPr marL="0" indent="0" algn="ctr">
              <a:lnSpc>
                <a:spcPct val="115000"/>
              </a:lnSpc>
              <a:spcAft>
                <a:spcPts val="1000"/>
              </a:spcAft>
              <a:buNone/>
            </a:pPr>
            <a:r>
              <a:rPr lang="it-IT" sz="112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1)gli effetti di queste frequenze non li affronteremo ora ma negli incontri di meditazione che seguiranno nei prossimi tempi.</a:t>
            </a:r>
          </a:p>
          <a:p>
            <a:pPr marL="0" indent="0" algn="ctr">
              <a:lnSpc>
                <a:spcPct val="115000"/>
              </a:lnSpc>
              <a:spcAft>
                <a:spcPts val="1000"/>
              </a:spcAft>
              <a:buNone/>
            </a:pPr>
            <a:r>
              <a:rPr lang="it-IT" sz="112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Se ne accennerò alcuni sarà solo per spiegare alcune caratteristiche di questa scala. </a:t>
            </a:r>
          </a:p>
          <a:p>
            <a:pPr marL="0" indent="0" algn="ctr">
              <a:lnSpc>
                <a:spcPct val="115000"/>
              </a:lnSpc>
              <a:spcAft>
                <a:spcPts val="1000"/>
              </a:spcAft>
              <a:buNone/>
            </a:pPr>
            <a:r>
              <a:rPr lang="it-IT" sz="112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2) nella scala musicale adottata da tutto il mondo, che si chiama temperamento equabile con accordatura del la centrale (4° ottava) a 440 </a:t>
            </a:r>
            <a:r>
              <a:rPr lang="it-IT" sz="112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H</a:t>
            </a:r>
            <a:r>
              <a:rPr lang="it-IT" sz="112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z, le stesse note di un’ottava superiore od inferiore sono esattamente il doppio o la metà. </a:t>
            </a:r>
          </a:p>
          <a:p>
            <a:pPr marL="0" indent="0" algn="ctr">
              <a:lnSpc>
                <a:spcPct val="115000"/>
              </a:lnSpc>
              <a:spcAft>
                <a:spcPts val="1000"/>
              </a:spcAft>
              <a:buNone/>
            </a:pPr>
            <a:r>
              <a:rPr lang="it-IT" sz="112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3) si definiscono suoni armonici o armoniche i suoni componenti, di varia altezza e di frequenza multipla di una stessa, che costituiscono un suono composto insieme con il componente fondamentale.</a:t>
            </a:r>
          </a:p>
          <a:p>
            <a:endParaRPr lang="it-IT" dirty="0"/>
          </a:p>
        </p:txBody>
      </p:sp>
    </p:spTree>
    <p:extLst>
      <p:ext uri="{BB962C8B-B14F-4D97-AF65-F5344CB8AC3E}">
        <p14:creationId xmlns:p14="http://schemas.microsoft.com/office/powerpoint/2010/main" val="2757779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D32A39E9-5DD7-455B-B739-D4F9C2F492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0677"/>
            <a:ext cx="12226242" cy="3418450"/>
          </a:xfrm>
        </p:spPr>
      </p:pic>
      <p:sp>
        <p:nvSpPr>
          <p:cNvPr id="6" name="CasellaDiTesto 5">
            <a:extLst>
              <a:ext uri="{FF2B5EF4-FFF2-40B4-BE49-F238E27FC236}">
                <a16:creationId xmlns:a16="http://schemas.microsoft.com/office/drawing/2014/main" id="{CDCAAD2B-02B9-476C-80E7-422E341F3528}"/>
              </a:ext>
            </a:extLst>
          </p:cNvPr>
          <p:cNvSpPr txBox="1"/>
          <p:nvPr/>
        </p:nvSpPr>
        <p:spPr>
          <a:xfrm>
            <a:off x="4445390" y="3140557"/>
            <a:ext cx="825867" cy="369332"/>
          </a:xfrm>
          <a:prstGeom prst="rect">
            <a:avLst/>
          </a:prstGeom>
          <a:noFill/>
        </p:spPr>
        <p:txBody>
          <a:bodyPr wrap="none" rtlCol="0">
            <a:spAutoFit/>
          </a:bodyPr>
          <a:lstStyle/>
          <a:p>
            <a:r>
              <a:rPr lang="it-IT" b="1" dirty="0">
                <a:solidFill>
                  <a:srgbClr val="002060"/>
                </a:solidFill>
              </a:rPr>
              <a:t>440 Hz</a:t>
            </a:r>
          </a:p>
        </p:txBody>
      </p:sp>
      <p:sp>
        <p:nvSpPr>
          <p:cNvPr id="10" name="CasellaDiTesto 9">
            <a:extLst>
              <a:ext uri="{FF2B5EF4-FFF2-40B4-BE49-F238E27FC236}">
                <a16:creationId xmlns:a16="http://schemas.microsoft.com/office/drawing/2014/main" id="{2492AE6D-47BB-4AB3-A496-D15E84294373}"/>
              </a:ext>
            </a:extLst>
          </p:cNvPr>
          <p:cNvSpPr txBox="1"/>
          <p:nvPr/>
        </p:nvSpPr>
        <p:spPr>
          <a:xfrm>
            <a:off x="-34242" y="3676811"/>
            <a:ext cx="12226242" cy="3040512"/>
          </a:xfrm>
          <a:prstGeom prst="rect">
            <a:avLst/>
          </a:prstGeom>
          <a:noFill/>
        </p:spPr>
        <p:txBody>
          <a:bodyPr wrap="square">
            <a:spAutoFit/>
          </a:bodyPr>
          <a:lstStyle/>
          <a:p>
            <a:pPr marL="457200" indent="-457200">
              <a:lnSpc>
                <a:spcPct val="115000"/>
              </a:lnSpc>
              <a:spcAft>
                <a:spcPts val="1000"/>
              </a:spcAft>
              <a:buAutoNum type="arabicParenR" startAt="4"/>
            </a:pPr>
            <a:r>
              <a:rPr lang="it-IT"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Per trovare la frequenza di una nota si parte dalla frequenza nota più vicina (il LA centrale a 440 Hz, o quello superiore a 880 Hz, o quello inferiore a 220 Hz, etc..) e si moltiplica per un fattore c=1,059463 tante volte quanti sono i semitoni (tasti bianchi e neri) di cui salire, oppure dividere per il fattore c tante volte quanti sono i semitoni di cui scendere.</a:t>
            </a:r>
            <a:br>
              <a:rPr lang="it-IT"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r>
              <a:rPr lang="it-IT"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La=440</a:t>
            </a:r>
            <a:r>
              <a:rPr kumimoji="0" lang="it-IT"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Hz                                                                                    Sib = 440 X c = 466,16 Hz</a:t>
            </a:r>
            <a:br>
              <a:rPr lang="it-IT"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r>
              <a:rPr lang="it-IT"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Si = 466,16 x c                                                                             </a:t>
            </a:r>
            <a:r>
              <a:rPr kumimoji="0" lang="it-IT"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440 x c x c = 493,88 Hz</a:t>
            </a:r>
            <a:r>
              <a:rPr lang="it-IT"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br>
              <a:rPr lang="it-IT"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r>
              <a:rPr lang="it-IT"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Do = 493,88 x c</a:t>
            </a:r>
            <a:r>
              <a:rPr kumimoji="0" lang="it-IT"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440 x c x c x c = 523,25 Hz</a:t>
            </a:r>
            <a:endParaRPr lang="it-IT"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5704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0000">
            <a:alpha val="8000"/>
          </a:srgbClr>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425E2FC-CA9E-4F1C-A60E-0BA382F95EC8}"/>
              </a:ext>
            </a:extLst>
          </p:cNvPr>
          <p:cNvSpPr txBox="1"/>
          <p:nvPr/>
        </p:nvSpPr>
        <p:spPr>
          <a:xfrm>
            <a:off x="253218" y="0"/>
            <a:ext cx="6766560" cy="572951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6+3=9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1+7+4=12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 +2=3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2+8+5 = 15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1+5=6</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3+9+6=18,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4+1+7=12,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5+2+8=15,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6+3+9=18,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7+4+1=12,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8+5+2=15,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9+6+3 = 18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1+8=9</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10+7+4=21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2+1=3</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11+8+5=24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2+4=6</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Rettangolo 3">
            <a:extLst>
              <a:ext uri="{FF2B5EF4-FFF2-40B4-BE49-F238E27FC236}">
                <a16:creationId xmlns:a16="http://schemas.microsoft.com/office/drawing/2014/main" id="{14B23B90-3716-45DD-9460-53783BE1D0E5}"/>
              </a:ext>
            </a:extLst>
          </p:cNvPr>
          <p:cNvSpPr/>
          <p:nvPr/>
        </p:nvSpPr>
        <p:spPr>
          <a:xfrm>
            <a:off x="7160455" y="253218"/>
            <a:ext cx="4778327" cy="6428936"/>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00E07474-908C-43FF-85FA-3085C01C98EF}"/>
              </a:ext>
            </a:extLst>
          </p:cNvPr>
          <p:cNvSpPr txBox="1"/>
          <p:nvPr/>
        </p:nvSpPr>
        <p:spPr>
          <a:xfrm>
            <a:off x="7160455" y="464234"/>
            <a:ext cx="4778327" cy="5632311"/>
          </a:xfrm>
          <a:prstGeom prst="rect">
            <a:avLst/>
          </a:prstGeom>
          <a:noFill/>
        </p:spPr>
        <p:txBody>
          <a:bodyPr wrap="square" rtlCol="0">
            <a:spAutoFit/>
          </a:bodyPr>
          <a:lstStyle/>
          <a:p>
            <a:pPr algn="ctr"/>
            <a:r>
              <a:rPr lang="it-IT" sz="4000" b="1" dirty="0">
                <a:solidFill>
                  <a:schemeClr val="accent6">
                    <a:lumMod val="75000"/>
                  </a:schemeClr>
                </a:solidFill>
              </a:rPr>
              <a:t>La prima cosa da notare è che la riduzione numerica delle varie frequenze determina la comparsa della serie numerica dei numeri della creazione (Tesla) 3-6-9  </a:t>
            </a:r>
          </a:p>
        </p:txBody>
      </p:sp>
    </p:spTree>
    <p:extLst>
      <p:ext uri="{BB962C8B-B14F-4D97-AF65-F5344CB8AC3E}">
        <p14:creationId xmlns:p14="http://schemas.microsoft.com/office/powerpoint/2010/main" val="2784533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0000">
            <a:alpha val="8000"/>
          </a:srgbClr>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425E2FC-CA9E-4F1C-A60E-0BA382F95EC8}"/>
              </a:ext>
            </a:extLst>
          </p:cNvPr>
          <p:cNvSpPr txBox="1"/>
          <p:nvPr/>
        </p:nvSpPr>
        <p:spPr>
          <a:xfrm>
            <a:off x="183060" y="0"/>
            <a:ext cx="6766560" cy="5800306"/>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                    </a:t>
            </a:r>
            <a:r>
              <a:rPr kumimoji="0" lang="it-IT" sz="2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10° chakra</a:t>
            </a:r>
            <a:r>
              <a:rPr kumimoji="0" lang="it-IT"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                   </a:t>
            </a:r>
            <a:r>
              <a:rPr kumimoji="0" lang="it-IT" sz="20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mondo animale</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err="1">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                   </a:t>
            </a: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e vegetale</a:t>
            </a:r>
            <a:endParaRPr kumimoji="0" lang="it-IT" sz="20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4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chakra</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                   2°  chakra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                   3° chakra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                   4° chakra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lang="it-IT"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it-IT" sz="20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5° chakra</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                   6° chakra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err="1">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7° chakra</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8° chakra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                   </a:t>
            </a:r>
            <a:r>
              <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9° chakra</a:t>
            </a:r>
            <a:endParaRPr kumimoji="0" lang="it-IT" sz="2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Rettangolo 3">
            <a:extLst>
              <a:ext uri="{FF2B5EF4-FFF2-40B4-BE49-F238E27FC236}">
                <a16:creationId xmlns:a16="http://schemas.microsoft.com/office/drawing/2014/main" id="{14B23B90-3716-45DD-9460-53783BE1D0E5}"/>
              </a:ext>
            </a:extLst>
          </p:cNvPr>
          <p:cNvSpPr/>
          <p:nvPr/>
        </p:nvSpPr>
        <p:spPr>
          <a:xfrm>
            <a:off x="6845301" y="227818"/>
            <a:ext cx="5093482" cy="1283482"/>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it-IT" sz="18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rPr>
              <a:t>La sequenza delle 6 frequenze di Guido D’Arezzo (da UT al LA 852Hz) + il SI 963hz corrispondono alla sequenza dei 7 chakra corporei.</a:t>
            </a:r>
            <a:endParaRPr kumimoji="0" lang="it-IT" sz="14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CasellaDiTesto 5">
            <a:extLst>
              <a:ext uri="{FF2B5EF4-FFF2-40B4-BE49-F238E27FC236}">
                <a16:creationId xmlns:a16="http://schemas.microsoft.com/office/drawing/2014/main" id="{FA86C6C3-B9C6-4432-98DD-EC1629B80F77}"/>
              </a:ext>
            </a:extLst>
          </p:cNvPr>
          <p:cNvSpPr txBox="1"/>
          <p:nvPr/>
        </p:nvSpPr>
        <p:spPr>
          <a:xfrm>
            <a:off x="6797223" y="2241649"/>
            <a:ext cx="5211717" cy="3954737"/>
          </a:xfrm>
          <a:prstGeom prst="rect">
            <a:avLst/>
          </a:prstGeom>
          <a:noFill/>
        </p:spPr>
        <p:txBody>
          <a:bodyPr wrap="square">
            <a:spAutoFit/>
          </a:bodyPr>
          <a:lstStyle/>
          <a:p>
            <a:pPr algn="just">
              <a:lnSpc>
                <a:spcPct val="107000"/>
              </a:lnSpc>
              <a:spcAft>
                <a:spcPts val="800"/>
              </a:spcAft>
            </a:pPr>
            <a:r>
              <a:rPr lang="it-IT" b="1" kern="1200" dirty="0">
                <a:solidFill>
                  <a:schemeClr val="accent6">
                    <a:lumMod val="75000"/>
                  </a:schemeClr>
                </a:solidFill>
                <a:effectLst/>
                <a:latin typeface="Calibri" panose="020F0502020204030204" pitchFamily="34" charset="0"/>
                <a:ea typeface="+mn-ea"/>
                <a:cs typeface="+mn-cs"/>
              </a:rPr>
              <a:t>Il DO 1074 hz, il RE 1185 hz ed il SOL 63 hz corrispondono all’8°, 9° e 10° chakra, i cosiddetti chakra extracorporei.</a:t>
            </a:r>
          </a:p>
          <a:p>
            <a:pPr algn="just">
              <a:lnSpc>
                <a:spcPct val="107000"/>
              </a:lnSpc>
              <a:spcAft>
                <a:spcPts val="800"/>
              </a:spcAft>
            </a:pPr>
            <a:endParaRPr lang="it-IT" b="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b="1" kern="1200" dirty="0">
                <a:solidFill>
                  <a:schemeClr val="accent6">
                    <a:lumMod val="75000"/>
                  </a:schemeClr>
                </a:solidFill>
                <a:effectLst/>
                <a:latin typeface="Calibri" panose="020F0502020204030204" pitchFamily="34" charset="0"/>
                <a:ea typeface="+mn-ea"/>
                <a:cs typeface="+mn-cs"/>
              </a:rPr>
              <a:t>Il LA 174 hz ed il SI 285 hz appartengono al mondo animale e vegetale.</a:t>
            </a:r>
          </a:p>
          <a:p>
            <a:pPr algn="just">
              <a:lnSpc>
                <a:spcPct val="107000"/>
              </a:lnSpc>
              <a:spcAft>
                <a:spcPts val="800"/>
              </a:spcAft>
            </a:pPr>
            <a:endParaRPr lang="it-IT" b="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b="1" kern="1200" dirty="0">
                <a:solidFill>
                  <a:schemeClr val="accent6">
                    <a:lumMod val="75000"/>
                  </a:schemeClr>
                </a:solidFill>
                <a:effectLst/>
                <a:latin typeface="Calibri" panose="020F0502020204030204" pitchFamily="34" charset="0"/>
                <a:ea typeface="+mn-ea"/>
                <a:cs typeface="+mn-cs"/>
              </a:rPr>
              <a:t>Questi temi saranno esplicati quando faremo le meditazioni con queste frequenze.</a:t>
            </a:r>
          </a:p>
          <a:p>
            <a:pPr algn="just">
              <a:lnSpc>
                <a:spcPct val="107000"/>
              </a:lnSpc>
              <a:spcAft>
                <a:spcPts val="800"/>
              </a:spcAft>
            </a:pPr>
            <a:endParaRPr lang="it-IT"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kern="1200" dirty="0">
                <a:solidFill>
                  <a:srgbClr val="000000"/>
                </a:solidFill>
                <a:effectLst/>
                <a:latin typeface="Calibri" panose="020F0502020204030204" pitchFamily="34" charset="0"/>
                <a:ea typeface="+mn-ea"/>
                <a:cs typeface="+mn-cs"/>
              </a:rPr>
              <a:t> </a:t>
            </a:r>
            <a:endParaRPr lang="it-IT"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9508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0000">
            <a:alpha val="8000"/>
          </a:srgbClr>
        </a:soli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B5BA36E3-43C2-4056-88C2-702CB40B6CC4}"/>
              </a:ext>
            </a:extLst>
          </p:cNvPr>
          <p:cNvSpPr txBox="1"/>
          <p:nvPr/>
        </p:nvSpPr>
        <p:spPr>
          <a:xfrm>
            <a:off x="239150" y="564241"/>
            <a:ext cx="6766560" cy="572951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6+3=9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1+7+4=12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 +2=3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2+8+5 = 15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1+5=6</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3+9+6=18,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4+1+7=12,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5+2+8=15,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6+3+9=18,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7+4+1=12,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8+5+2=15,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9+6+3 = 18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1+8=9</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10+7+4=21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2+1=3</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11+8+5=24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2+4=6</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Rettangolo 6">
            <a:extLst>
              <a:ext uri="{FF2B5EF4-FFF2-40B4-BE49-F238E27FC236}">
                <a16:creationId xmlns:a16="http://schemas.microsoft.com/office/drawing/2014/main" id="{11EC3358-88CE-4E46-979F-DE913C806B18}"/>
              </a:ext>
            </a:extLst>
          </p:cNvPr>
          <p:cNvSpPr/>
          <p:nvPr/>
        </p:nvSpPr>
        <p:spPr>
          <a:xfrm>
            <a:off x="7160455" y="253218"/>
            <a:ext cx="4778327" cy="6428936"/>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a:extLst>
              <a:ext uri="{FF2B5EF4-FFF2-40B4-BE49-F238E27FC236}">
                <a16:creationId xmlns:a16="http://schemas.microsoft.com/office/drawing/2014/main" id="{F3A51507-F575-4828-9B17-A87E638F9A63}"/>
              </a:ext>
            </a:extLst>
          </p:cNvPr>
          <p:cNvSpPr txBox="1"/>
          <p:nvPr/>
        </p:nvSpPr>
        <p:spPr>
          <a:xfrm>
            <a:off x="7533248" y="782793"/>
            <a:ext cx="4032740" cy="5292411"/>
          </a:xfrm>
          <a:prstGeom prst="rect">
            <a:avLst/>
          </a:prstGeom>
          <a:noFill/>
        </p:spPr>
        <p:txBody>
          <a:bodyPr wrap="square">
            <a:spAutoFit/>
          </a:bodyPr>
          <a:lstStyle/>
          <a:p>
            <a:pPr algn="just">
              <a:lnSpc>
                <a:spcPct val="115000"/>
              </a:lnSpc>
              <a:spcAft>
                <a:spcPts val="1000"/>
              </a:spcAft>
            </a:pPr>
            <a:r>
              <a:rPr lang="it-IT" sz="2400" b="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Inoltre le stesse note di un’ottava superiore non hanno il doppio </a:t>
            </a:r>
            <a:r>
              <a:rPr lang="it-IT" sz="24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delle frequenze della nota corrispondente nella ottava inferiore corrispondenze</a:t>
            </a:r>
            <a:r>
              <a:rPr lang="it-IT" sz="2400" b="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15000"/>
              </a:lnSpc>
              <a:spcAft>
                <a:spcPts val="1000"/>
              </a:spcAft>
            </a:pPr>
            <a:r>
              <a:rPr lang="it-IT" sz="24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Il la 852Hz non è il doppio del la 174Hz, così come il sol 741hz non è il doppio del sol 63HZ , il do 1074 non è il doppio di do 396 ed il re 1185 non è il doppio di re 417</a:t>
            </a:r>
            <a:endParaRPr lang="it-IT" sz="2400" b="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2192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0000">
            <a:alpha val="8000"/>
          </a:srgbClr>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F364CC5-FEF5-4F6B-B30C-39BB5F1416C9}"/>
              </a:ext>
            </a:extLst>
          </p:cNvPr>
          <p:cNvSpPr txBox="1"/>
          <p:nvPr/>
        </p:nvSpPr>
        <p:spPr>
          <a:xfrm>
            <a:off x="239150" y="564241"/>
            <a:ext cx="6766560" cy="572951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6+3=9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1+7+4=12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 +2=3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2+8+5 = 15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1+5=6</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3+9+6=18,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4+1+7=12,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5+2+8=15,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6+3+9=18,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7+4+1=12,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8+5+2=15,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9+6+3 = 18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1+8=9</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10+7+4=21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2+1=3</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11+8+5=24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2+4=6</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CasellaDiTesto 2">
            <a:extLst>
              <a:ext uri="{FF2B5EF4-FFF2-40B4-BE49-F238E27FC236}">
                <a16:creationId xmlns:a16="http://schemas.microsoft.com/office/drawing/2014/main" id="{E2969456-A4A0-4163-B4C5-3072C140344B}"/>
              </a:ext>
            </a:extLst>
          </p:cNvPr>
          <p:cNvSpPr txBox="1"/>
          <p:nvPr/>
        </p:nvSpPr>
        <p:spPr>
          <a:xfrm>
            <a:off x="7519919" y="1254091"/>
            <a:ext cx="4059398" cy="461665"/>
          </a:xfrm>
          <a:prstGeom prst="rect">
            <a:avLst/>
          </a:prstGeom>
          <a:noFill/>
        </p:spPr>
        <p:txBody>
          <a:bodyPr wrap="square" rtlCol="0">
            <a:spAutoFit/>
          </a:bodyPr>
          <a:lstStyle/>
          <a:p>
            <a:endParaRPr lang="it-IT" sz="2400" b="1" dirty="0">
              <a:solidFill>
                <a:schemeClr val="accent6">
                  <a:lumMod val="75000"/>
                </a:schemeClr>
              </a:solidFill>
            </a:endParaRPr>
          </a:p>
        </p:txBody>
      </p:sp>
      <p:sp>
        <p:nvSpPr>
          <p:cNvPr id="4" name="Rettangolo 3">
            <a:extLst>
              <a:ext uri="{FF2B5EF4-FFF2-40B4-BE49-F238E27FC236}">
                <a16:creationId xmlns:a16="http://schemas.microsoft.com/office/drawing/2014/main" id="{A343262D-A560-4472-85C5-ADF38C57B17B}"/>
              </a:ext>
            </a:extLst>
          </p:cNvPr>
          <p:cNvSpPr/>
          <p:nvPr/>
        </p:nvSpPr>
        <p:spPr>
          <a:xfrm>
            <a:off x="7287065" y="393895"/>
            <a:ext cx="4452423" cy="6428936"/>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it-IT" sz="2400" i="0" u="none" strike="noStrike" kern="1200" cap="none" spc="0" normalizeH="0" baseline="0" noProof="0" dirty="0">
                <a:ln>
                  <a:noFill/>
                </a:ln>
                <a:solidFill>
                  <a:schemeClr val="accent6">
                    <a:lumMod val="75000"/>
                  </a:schemeClr>
                </a:solidFill>
                <a:effectLst/>
                <a:uLnTx/>
                <a:uFillTx/>
                <a:latin typeface="Calibri" panose="020F0502020204030204"/>
                <a:ea typeface="+mn-ea"/>
                <a:cs typeface="+mn-cs"/>
              </a:rPr>
              <a:t> </a:t>
            </a:r>
            <a:r>
              <a:rPr kumimoji="0" lang="it-IT" sz="24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63 (la prima e più bassa frequenza delle 12) è un’armonica della Risonanza di Schumann.</a:t>
            </a: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it-IT" sz="24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Questa è  dovuta a piccole oscillazioni del campo magnetico terrestre, che producono delle onde elettromagnetiche che risuonano a frequenze estremamente basse, di 7.83/8 Hz al secondo</a:t>
            </a:r>
          </a:p>
        </p:txBody>
      </p:sp>
    </p:spTree>
    <p:extLst>
      <p:ext uri="{BB962C8B-B14F-4D97-AF65-F5344CB8AC3E}">
        <p14:creationId xmlns:p14="http://schemas.microsoft.com/office/powerpoint/2010/main" val="2232735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0000">
            <a:alpha val="8000"/>
          </a:srgbClr>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F364CC5-FEF5-4F6B-B30C-39BB5F1416C9}"/>
              </a:ext>
            </a:extLst>
          </p:cNvPr>
          <p:cNvSpPr txBox="1"/>
          <p:nvPr/>
        </p:nvSpPr>
        <p:spPr>
          <a:xfrm>
            <a:off x="239150" y="564241"/>
            <a:ext cx="6766560" cy="572951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6+3=9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1+7+4=12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 +2=3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2+8+5 = 15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1+5=6</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3+9+6=18,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4+1+7=12,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5+2+8=15,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6+3+9=18,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7+4+1=12,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8+5+2=15,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9+6+3 = 18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1+8=9</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10+7+4=21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2+1=3</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11+8+5=24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2+4=6</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CasellaDiTesto 2">
            <a:extLst>
              <a:ext uri="{FF2B5EF4-FFF2-40B4-BE49-F238E27FC236}">
                <a16:creationId xmlns:a16="http://schemas.microsoft.com/office/drawing/2014/main" id="{E2969456-A4A0-4163-B4C5-3072C140344B}"/>
              </a:ext>
            </a:extLst>
          </p:cNvPr>
          <p:cNvSpPr txBox="1"/>
          <p:nvPr/>
        </p:nvSpPr>
        <p:spPr>
          <a:xfrm>
            <a:off x="7519919" y="1254091"/>
            <a:ext cx="40593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4" name="Rettangolo 3">
            <a:extLst>
              <a:ext uri="{FF2B5EF4-FFF2-40B4-BE49-F238E27FC236}">
                <a16:creationId xmlns:a16="http://schemas.microsoft.com/office/drawing/2014/main" id="{A343262D-A560-4472-85C5-ADF38C57B17B}"/>
              </a:ext>
            </a:extLst>
          </p:cNvPr>
          <p:cNvSpPr/>
          <p:nvPr/>
        </p:nvSpPr>
        <p:spPr>
          <a:xfrm>
            <a:off x="7323406" y="133642"/>
            <a:ext cx="4452423" cy="6590714"/>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kumimoji="0" lang="it-IT"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a:t>
            </a:r>
          </a:p>
          <a:p>
            <a:pPr algn="just">
              <a:lnSpc>
                <a:spcPct val="150000"/>
              </a:lnSpc>
            </a:pPr>
            <a:r>
              <a:rPr kumimoji="0" lang="it-IT" sz="2400" b="1" i="0" u="none" strike="noStrike" kern="1200" cap="none" spc="0" normalizeH="0" baseline="0" noProof="0" dirty="0">
                <a:ln>
                  <a:noFill/>
                </a:ln>
                <a:solidFill>
                  <a:schemeClr val="accent6">
                    <a:lumMod val="75000"/>
                  </a:schemeClr>
                </a:solidFill>
                <a:effectLst/>
                <a:uLnTx/>
                <a:uFillTx/>
                <a:ea typeface="Times New Roman" panose="02020603050405020304" pitchFamily="18" charset="0"/>
                <a:cs typeface="+mn-cs"/>
              </a:rPr>
              <a:t>Dall’inizio degli anni 90 </a:t>
            </a:r>
            <a:r>
              <a:rPr lang="it-IT" sz="2400" b="1" dirty="0">
                <a:solidFill>
                  <a:schemeClr val="accent6">
                    <a:lumMod val="75000"/>
                  </a:schemeClr>
                </a:solidFill>
                <a:cs typeface="Times New Roman" panose="02020603050405020304" pitchFamily="18" charset="0"/>
              </a:rPr>
              <a:t>La </a:t>
            </a:r>
            <a:r>
              <a:rPr kumimoji="0" lang="it-IT" sz="2400" b="1" i="0" u="none" strike="noStrike" kern="1200" cap="none" spc="0" normalizeH="0" baseline="0" noProof="0" dirty="0">
                <a:ln>
                  <a:noFill/>
                </a:ln>
                <a:solidFill>
                  <a:schemeClr val="accent6">
                    <a:lumMod val="75000"/>
                  </a:schemeClr>
                </a:solidFill>
                <a:effectLst/>
                <a:uLnTx/>
                <a:uFillTx/>
                <a:ea typeface="Calibri" panose="020F0502020204030204" pitchFamily="34" charset="0"/>
                <a:cs typeface="Times New Roman" panose="02020603050405020304" pitchFamily="18" charset="0"/>
              </a:rPr>
              <a:t> Risonanza di Schumann </a:t>
            </a:r>
            <a:r>
              <a:rPr lang="it-IT" sz="2400" b="1" dirty="0">
                <a:solidFill>
                  <a:schemeClr val="accent6">
                    <a:lumMod val="75000"/>
                  </a:schemeClr>
                </a:solidFill>
                <a:effectLst/>
                <a:ea typeface="Times New Roman" panose="02020603050405020304" pitchFamily="18" charset="0"/>
              </a:rPr>
              <a:t>ha iniziato ad aumentare di un fattore 6,2/6,7, in parallelo con la diminuzione del campo magnetico terrestre.</a:t>
            </a:r>
          </a:p>
          <a:p>
            <a:pPr algn="just">
              <a:lnSpc>
                <a:spcPct val="150000"/>
              </a:lnSpc>
            </a:pPr>
            <a:r>
              <a:rPr lang="it-IT" sz="2400" b="1" dirty="0">
                <a:solidFill>
                  <a:schemeClr val="accent6">
                    <a:lumMod val="75000"/>
                  </a:schemeClr>
                </a:solidFill>
                <a:effectLst/>
                <a:ea typeface="Times New Roman" panose="02020603050405020304" pitchFamily="18" charset="0"/>
              </a:rPr>
              <a:t> Le frequenze dei sacri suoni di solfeggio si formano per un incrementano di un fattore 111, e 111 (= 3) è una armonica del fattore di incremento della frequenza di Schumann.</a:t>
            </a:r>
          </a:p>
          <a:p>
            <a:pPr algn="just"/>
            <a:r>
              <a:rPr lang="it-IT" sz="2400" b="1" dirty="0">
                <a:solidFill>
                  <a:schemeClr val="accent6">
                    <a:lumMod val="75000"/>
                  </a:schemeClr>
                </a:solidFill>
                <a:effectLst/>
                <a:ea typeface="Times New Roman" panose="02020603050405020304" pitchFamily="18" charset="0"/>
              </a:rPr>
              <a:t> </a:t>
            </a:r>
            <a:endParaRPr kumimoji="0" lang="it-IT" sz="2400" b="1" i="0" u="none" strike="noStrike" kern="1200" cap="none" spc="0" normalizeH="0" baseline="0" noProof="0" dirty="0">
              <a:ln>
                <a:noFill/>
              </a:ln>
              <a:solidFill>
                <a:schemeClr val="accent6">
                  <a:lumMod val="75000"/>
                </a:schemeClr>
              </a:solidFill>
              <a:effectLst/>
              <a:uLnTx/>
              <a:uFillTx/>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3260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0000">
            <a:alpha val="8000"/>
          </a:srgbClr>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F92C53D-230E-4D55-820C-023B3983EC6E}"/>
              </a:ext>
            </a:extLst>
          </p:cNvPr>
          <p:cNvSpPr txBox="1"/>
          <p:nvPr/>
        </p:nvSpPr>
        <p:spPr>
          <a:xfrm>
            <a:off x="239150" y="564241"/>
            <a:ext cx="6766560" cy="572951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6+3=9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1+7+4=12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 +2=3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2+8+5 = 15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1+5=6</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3+9+6=18,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4+1+7=12,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5+2+8=15,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6+3+9=18,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7+4+1=12,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8+5+2=15,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9+6+3 = 18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1+8=9</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10+7+4=21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2+1=3</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11+8+5=24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2+4=6</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Rettangolo 2">
            <a:extLst>
              <a:ext uri="{FF2B5EF4-FFF2-40B4-BE49-F238E27FC236}">
                <a16:creationId xmlns:a16="http://schemas.microsoft.com/office/drawing/2014/main" id="{F2DCB080-664A-487D-A81F-C5EF7DC88318}"/>
              </a:ext>
            </a:extLst>
          </p:cNvPr>
          <p:cNvSpPr/>
          <p:nvPr/>
        </p:nvSpPr>
        <p:spPr>
          <a:xfrm>
            <a:off x="7323406" y="133642"/>
            <a:ext cx="4452423" cy="6590714"/>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kumimoji="0" lang="it-IT"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a:t>
            </a:r>
          </a:p>
          <a:p>
            <a:pPr algn="just"/>
            <a:r>
              <a:rPr lang="it-IT" sz="2400" b="1" dirty="0">
                <a:solidFill>
                  <a:schemeClr val="accent6">
                    <a:lumMod val="75000"/>
                  </a:schemeClr>
                </a:solidFill>
                <a:effectLst/>
                <a:ea typeface="Times New Roman" panose="02020603050405020304" pitchFamily="18" charset="0"/>
              </a:rPr>
              <a:t> </a:t>
            </a:r>
            <a:endParaRPr kumimoji="0" lang="it-IT" sz="2400" b="1" i="0" u="none" strike="noStrike" kern="1200" cap="none" spc="0" normalizeH="0" baseline="0" noProof="0" dirty="0">
              <a:ln>
                <a:noFill/>
              </a:ln>
              <a:solidFill>
                <a:schemeClr val="accent6">
                  <a:lumMod val="75000"/>
                </a:schemeClr>
              </a:solidFill>
              <a:effectLst/>
              <a:uLnTx/>
              <a:uFillTx/>
              <a:ea typeface="Calibri" panose="020F0502020204030204" pitchFamily="34" charset="0"/>
              <a:cs typeface="Times New Roman" panose="02020603050405020304" pitchFamily="18" charset="0"/>
            </a:endParaRPr>
          </a:p>
        </p:txBody>
      </p:sp>
      <p:sp>
        <p:nvSpPr>
          <p:cNvPr id="4" name="CasellaDiTesto 3">
            <a:extLst>
              <a:ext uri="{FF2B5EF4-FFF2-40B4-BE49-F238E27FC236}">
                <a16:creationId xmlns:a16="http://schemas.microsoft.com/office/drawing/2014/main" id="{2B6D433D-88B5-4E77-8B1D-86C7E4FA8166}"/>
              </a:ext>
            </a:extLst>
          </p:cNvPr>
          <p:cNvSpPr txBox="1"/>
          <p:nvPr/>
        </p:nvSpPr>
        <p:spPr>
          <a:xfrm>
            <a:off x="7323406" y="194909"/>
            <a:ext cx="4452423" cy="5909310"/>
          </a:xfrm>
          <a:prstGeom prst="rect">
            <a:avLst/>
          </a:prstGeom>
          <a:noFill/>
        </p:spPr>
        <p:txBody>
          <a:bodyPr wrap="square" rtlCol="0">
            <a:spAutoFit/>
          </a:bodyPr>
          <a:lstStyle/>
          <a:p>
            <a:pPr algn="just"/>
            <a:r>
              <a:rPr lang="it-IT" b="1" dirty="0">
                <a:solidFill>
                  <a:schemeClr val="accent6">
                    <a:lumMod val="75000"/>
                  </a:schemeClr>
                </a:solidFill>
              </a:rPr>
              <a:t>In precedenza abbiamo visto come, nella nostra scala, la individuazione delle frequenze delle varie note è data da una formula matematica contenente il fattore c.</a:t>
            </a:r>
          </a:p>
          <a:p>
            <a:pPr algn="just"/>
            <a:endParaRPr lang="it-IT" b="1" dirty="0">
              <a:solidFill>
                <a:schemeClr val="accent6">
                  <a:lumMod val="75000"/>
                </a:schemeClr>
              </a:solidFill>
            </a:endParaRPr>
          </a:p>
          <a:p>
            <a:pPr algn="just"/>
            <a:r>
              <a:rPr lang="it-IT" b="1" dirty="0">
                <a:solidFill>
                  <a:schemeClr val="accent6">
                    <a:lumMod val="75000"/>
                  </a:schemeClr>
                </a:solidFill>
                <a:latin typeface="Calibri" panose="020F0502020204030204" pitchFamily="34" charset="0"/>
                <a:ea typeface="Calibri" panose="020F0502020204030204" pitchFamily="34" charset="0"/>
              </a:rPr>
              <a:t>Invece l</a:t>
            </a:r>
            <a:r>
              <a:rPr lang="it-IT" sz="1800" b="1" dirty="0">
                <a:solidFill>
                  <a:schemeClr val="accent6">
                    <a:lumMod val="75000"/>
                  </a:schemeClr>
                </a:solidFill>
                <a:effectLst/>
                <a:latin typeface="Calibri" panose="020F0502020204030204" pitchFamily="34" charset="0"/>
                <a:ea typeface="Calibri" panose="020F0502020204030204" pitchFamily="34" charset="0"/>
              </a:rPr>
              <a:t>e frequenze dei sacri suoni di solfeggio si formano per un incrementano di un fattore 111, a partire dalla frequenza precedente, tranne che in due casi.</a:t>
            </a:r>
          </a:p>
          <a:p>
            <a:pPr algn="just"/>
            <a:endParaRPr lang="it-IT" b="1" dirty="0">
              <a:solidFill>
                <a:schemeClr val="accent6">
                  <a:lumMod val="75000"/>
                </a:schemeClr>
              </a:solidFill>
              <a:latin typeface="Calibri" panose="020F0502020204030204" pitchFamily="34" charset="0"/>
            </a:endParaRPr>
          </a:p>
          <a:p>
            <a:pPr algn="just"/>
            <a:r>
              <a:rPr lang="it-IT" b="1" dirty="0">
                <a:solidFill>
                  <a:schemeClr val="accent6">
                    <a:lumMod val="75000"/>
                  </a:schemeClr>
                </a:solidFill>
                <a:latin typeface="Calibri" panose="020F0502020204030204" pitchFamily="34" charset="0"/>
              </a:rPr>
              <a:t>63 +111=174</a:t>
            </a:r>
          </a:p>
          <a:p>
            <a:pPr algn="just"/>
            <a:r>
              <a:rPr lang="it-IT" b="1" dirty="0">
                <a:solidFill>
                  <a:schemeClr val="accent6">
                    <a:lumMod val="75000"/>
                  </a:schemeClr>
                </a:solidFill>
                <a:latin typeface="Calibri" panose="020F0502020204030204" pitchFamily="34" charset="0"/>
              </a:rPr>
              <a:t>174+111=285</a:t>
            </a:r>
          </a:p>
          <a:p>
            <a:pPr algn="just"/>
            <a:r>
              <a:rPr lang="it-IT" b="1" dirty="0">
                <a:solidFill>
                  <a:schemeClr val="accent6">
                    <a:lumMod val="75000"/>
                  </a:schemeClr>
                </a:solidFill>
                <a:latin typeface="Calibri" panose="020F0502020204030204" pitchFamily="34" charset="0"/>
              </a:rPr>
              <a:t>285+111=396</a:t>
            </a:r>
          </a:p>
          <a:p>
            <a:pPr algn="just"/>
            <a:r>
              <a:rPr lang="it-IT" b="1" dirty="0">
                <a:solidFill>
                  <a:schemeClr val="accent6">
                    <a:lumMod val="75000"/>
                  </a:schemeClr>
                </a:solidFill>
                <a:latin typeface="Calibri" panose="020F0502020204030204" pitchFamily="34" charset="0"/>
              </a:rPr>
              <a:t>396+111=</a:t>
            </a:r>
            <a:r>
              <a:rPr lang="it-IT" b="1" dirty="0">
                <a:solidFill>
                  <a:srgbClr val="FF0000"/>
                </a:solidFill>
                <a:latin typeface="Calibri" panose="020F0502020204030204" pitchFamily="34" charset="0"/>
              </a:rPr>
              <a:t>507</a:t>
            </a:r>
          </a:p>
          <a:p>
            <a:pPr algn="just"/>
            <a:r>
              <a:rPr lang="it-IT" b="1" dirty="0">
                <a:solidFill>
                  <a:schemeClr val="accent6">
                    <a:lumMod val="75000"/>
                  </a:schemeClr>
                </a:solidFill>
                <a:latin typeface="Calibri" panose="020F0502020204030204" pitchFamily="34" charset="0"/>
              </a:rPr>
              <a:t>417+111=528</a:t>
            </a:r>
          </a:p>
          <a:p>
            <a:pPr algn="just"/>
            <a:r>
              <a:rPr lang="it-IT" b="1" dirty="0">
                <a:solidFill>
                  <a:schemeClr val="accent6">
                    <a:lumMod val="75000"/>
                  </a:schemeClr>
                </a:solidFill>
                <a:latin typeface="Calibri" panose="020F0502020204030204" pitchFamily="34" charset="0"/>
              </a:rPr>
              <a:t>528+111=639</a:t>
            </a:r>
          </a:p>
          <a:p>
            <a:pPr algn="just"/>
            <a:r>
              <a:rPr lang="it-IT" b="1" dirty="0">
                <a:solidFill>
                  <a:schemeClr val="accent6">
                    <a:lumMod val="75000"/>
                  </a:schemeClr>
                </a:solidFill>
                <a:latin typeface="Calibri" panose="020F0502020204030204" pitchFamily="34" charset="0"/>
              </a:rPr>
              <a:t>639+111=</a:t>
            </a:r>
            <a:r>
              <a:rPr lang="it-IT" b="1" dirty="0">
                <a:solidFill>
                  <a:srgbClr val="FF0000"/>
                </a:solidFill>
                <a:latin typeface="Calibri" panose="020F0502020204030204" pitchFamily="34" charset="0"/>
              </a:rPr>
              <a:t>750</a:t>
            </a:r>
          </a:p>
          <a:p>
            <a:pPr algn="just"/>
            <a:r>
              <a:rPr lang="it-IT" b="1" dirty="0">
                <a:solidFill>
                  <a:schemeClr val="accent6">
                    <a:lumMod val="75000"/>
                  </a:schemeClr>
                </a:solidFill>
                <a:latin typeface="Calibri" panose="020F0502020204030204" pitchFamily="34" charset="0"/>
              </a:rPr>
              <a:t>741+111=852</a:t>
            </a:r>
          </a:p>
          <a:p>
            <a:pPr algn="just"/>
            <a:r>
              <a:rPr lang="it-IT" b="1" dirty="0">
                <a:solidFill>
                  <a:schemeClr val="accent6">
                    <a:lumMod val="75000"/>
                  </a:schemeClr>
                </a:solidFill>
                <a:latin typeface="Calibri" panose="020F0502020204030204" pitchFamily="34" charset="0"/>
              </a:rPr>
              <a:t>852+111=963</a:t>
            </a:r>
          </a:p>
          <a:p>
            <a:pPr algn="just"/>
            <a:r>
              <a:rPr lang="it-IT" b="1" dirty="0">
                <a:solidFill>
                  <a:schemeClr val="accent6">
                    <a:lumMod val="75000"/>
                  </a:schemeClr>
                </a:solidFill>
                <a:latin typeface="Calibri" panose="020F0502020204030204" pitchFamily="34" charset="0"/>
              </a:rPr>
              <a:t>963+111=1074</a:t>
            </a:r>
          </a:p>
          <a:p>
            <a:pPr algn="just"/>
            <a:r>
              <a:rPr lang="it-IT" b="1" dirty="0">
                <a:solidFill>
                  <a:schemeClr val="accent6">
                    <a:lumMod val="75000"/>
                  </a:schemeClr>
                </a:solidFill>
                <a:latin typeface="Calibri" panose="020F0502020204030204" pitchFamily="34" charset="0"/>
              </a:rPr>
              <a:t>1074+111=1185</a:t>
            </a:r>
            <a:endParaRPr lang="it-IT" b="1" dirty="0">
              <a:solidFill>
                <a:schemeClr val="accent6">
                  <a:lumMod val="75000"/>
                </a:schemeClr>
              </a:solidFill>
            </a:endParaRPr>
          </a:p>
        </p:txBody>
      </p:sp>
      <p:sp>
        <p:nvSpPr>
          <p:cNvPr id="6" name="Rettangolo 5">
            <a:extLst>
              <a:ext uri="{FF2B5EF4-FFF2-40B4-BE49-F238E27FC236}">
                <a16:creationId xmlns:a16="http://schemas.microsoft.com/office/drawing/2014/main" id="{8CF0904C-D501-4C8B-AFA2-AA9AB87D75F5}"/>
              </a:ext>
            </a:extLst>
          </p:cNvPr>
          <p:cNvSpPr/>
          <p:nvPr/>
        </p:nvSpPr>
        <p:spPr>
          <a:xfrm>
            <a:off x="9242473" y="3121428"/>
            <a:ext cx="2250831" cy="2771335"/>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rgbClr val="FF0000"/>
                </a:solidFill>
              </a:rPr>
              <a:t>Le due eccezioni riguardano il passaggio da UT a RE e da FA a SOL dell’esacordo di Guido D’Arezzo</a:t>
            </a:r>
          </a:p>
        </p:txBody>
      </p:sp>
    </p:spTree>
    <p:extLst>
      <p:ext uri="{BB962C8B-B14F-4D97-AF65-F5344CB8AC3E}">
        <p14:creationId xmlns:p14="http://schemas.microsoft.com/office/powerpoint/2010/main" val="1053604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0000">
            <a:alpha val="8000"/>
          </a:srgbClr>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F92C53D-230E-4D55-820C-023B3983EC6E}"/>
              </a:ext>
            </a:extLst>
          </p:cNvPr>
          <p:cNvSpPr txBox="1"/>
          <p:nvPr/>
        </p:nvSpPr>
        <p:spPr>
          <a:xfrm>
            <a:off x="239150" y="564241"/>
            <a:ext cx="6766560" cy="572951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6+3=9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1+7+4=12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 +2=3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2+8+5 = 15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1+5=6</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3+9+6=18,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4+1+7=12,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5+2+8=15,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6+3+9=18,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7+4+1=12,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8+5+2=15,          </a:t>
            </a:r>
            <a:r>
              <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9+6+3 = 18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1+8=9</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10+7+4=21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2+1=3</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11+8+5=24         </a:t>
            </a: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2+4=6</a:t>
            </a:r>
            <a:endParaRPr kumimoji="0" lang="it-IT"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Rettangolo 2">
            <a:extLst>
              <a:ext uri="{FF2B5EF4-FFF2-40B4-BE49-F238E27FC236}">
                <a16:creationId xmlns:a16="http://schemas.microsoft.com/office/drawing/2014/main" id="{F2DCB080-664A-487D-A81F-C5EF7DC88318}"/>
              </a:ext>
            </a:extLst>
          </p:cNvPr>
          <p:cNvSpPr/>
          <p:nvPr/>
        </p:nvSpPr>
        <p:spPr>
          <a:xfrm>
            <a:off x="7323406" y="133642"/>
            <a:ext cx="4452423" cy="6590714"/>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it-IT"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mn-cs"/>
              </a:rPr>
              <a:t> </a:t>
            </a:r>
            <a:endParaRPr kumimoji="0" lang="it-IT" sz="2400" b="1" i="0" u="none" strike="noStrike" kern="1200" cap="none" spc="0" normalizeH="0" baseline="0" noProof="0" dirty="0">
              <a:ln>
                <a:noFill/>
              </a:ln>
              <a:solidFill>
                <a:srgbClr val="70AD47">
                  <a:lumMod val="75000"/>
                </a:srgbClr>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4" name="CasellaDiTesto 3">
            <a:extLst>
              <a:ext uri="{FF2B5EF4-FFF2-40B4-BE49-F238E27FC236}">
                <a16:creationId xmlns:a16="http://schemas.microsoft.com/office/drawing/2014/main" id="{2B6D433D-88B5-4E77-8B1D-86C7E4FA8166}"/>
              </a:ext>
            </a:extLst>
          </p:cNvPr>
          <p:cNvSpPr txBox="1"/>
          <p:nvPr/>
        </p:nvSpPr>
        <p:spPr>
          <a:xfrm>
            <a:off x="7323406" y="194909"/>
            <a:ext cx="4452423" cy="569386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kern="1200" dirty="0">
                <a:solidFill>
                  <a:schemeClr val="accent6">
                    <a:lumMod val="75000"/>
                  </a:schemeClr>
                </a:solidFill>
                <a:effectLst/>
                <a:latin typeface="Calibri" panose="020F0502020204030204" pitchFamily="34" charset="0"/>
                <a:ea typeface="+mn-ea"/>
                <a:cs typeface="+mn-cs"/>
              </a:rPr>
              <a:t>L’incremento per passare dalla frequenza di UT a quella di RE non è 111, ma 21 e quello per passare dalla frequenza di FA a quella di SOL è 102.</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400" b="1" dirty="0">
              <a:solidFill>
                <a:schemeClr val="accent6">
                  <a:lumMod val="75000"/>
                </a:schemeClr>
              </a:solidFill>
              <a:latin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63 +111=174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174+111=285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285+111=396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396+21=</a:t>
            </a:r>
            <a:r>
              <a:rPr lang="it-IT" sz="2400" b="1" dirty="0">
                <a:solidFill>
                  <a:srgbClr val="FF0000"/>
                </a:solidFill>
                <a:latin typeface="Calibri" panose="020F0502020204030204" pitchFamily="34" charset="0"/>
              </a:rPr>
              <a:t>417</a:t>
            </a:r>
            <a:endParaRPr kumimoji="0" lang="it-IT"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417+111=528</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528+111=639</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639+102=</a:t>
            </a:r>
            <a:r>
              <a:rPr lang="it-IT" sz="2400" b="1" dirty="0">
                <a:solidFill>
                  <a:srgbClr val="FF0000"/>
                </a:solidFill>
                <a:latin typeface="Calibri" panose="020F0502020204030204" pitchFamily="34" charset="0"/>
              </a:rPr>
              <a:t>741</a:t>
            </a:r>
            <a:endParaRPr kumimoji="0" lang="it-IT"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741+111=852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852+111=963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963+111=1074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1074+111=1185</a:t>
            </a:r>
            <a:endParaRPr kumimoji="0" lang="it-IT"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6" name="Rettangolo 5">
            <a:extLst>
              <a:ext uri="{FF2B5EF4-FFF2-40B4-BE49-F238E27FC236}">
                <a16:creationId xmlns:a16="http://schemas.microsoft.com/office/drawing/2014/main" id="{8CF0904C-D501-4C8B-AFA2-AA9AB87D75F5}"/>
              </a:ext>
            </a:extLst>
          </p:cNvPr>
          <p:cNvSpPr/>
          <p:nvPr/>
        </p:nvSpPr>
        <p:spPr>
          <a:xfrm>
            <a:off x="9131099" y="2251881"/>
            <a:ext cx="2590138" cy="441121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t-IT" sz="1800" dirty="0">
              <a:effectLst/>
              <a:latin typeface="Times New Roman" panose="02020603050405020304" pitchFamily="18" charset="0"/>
              <a:ea typeface="Times New Roman" panose="02020603050405020304" pitchFamily="18" charset="0"/>
            </a:endParaRPr>
          </a:p>
        </p:txBody>
      </p:sp>
      <p:sp>
        <p:nvSpPr>
          <p:cNvPr id="5" name="CasellaDiTesto 4">
            <a:extLst>
              <a:ext uri="{FF2B5EF4-FFF2-40B4-BE49-F238E27FC236}">
                <a16:creationId xmlns:a16="http://schemas.microsoft.com/office/drawing/2014/main" id="{139750FB-B57B-48D1-91EA-59C68008E61C}"/>
              </a:ext>
            </a:extLst>
          </p:cNvPr>
          <p:cNvSpPr txBox="1"/>
          <p:nvPr/>
        </p:nvSpPr>
        <p:spPr>
          <a:xfrm>
            <a:off x="9212986" y="2469125"/>
            <a:ext cx="2590139" cy="4093428"/>
          </a:xfrm>
          <a:prstGeom prst="rect">
            <a:avLst/>
          </a:prstGeom>
          <a:noFill/>
        </p:spPr>
        <p:txBody>
          <a:bodyPr wrap="square" rtlCol="0">
            <a:spAutoFit/>
          </a:bodyPr>
          <a:lstStyle/>
          <a:p>
            <a:pPr algn="ctr"/>
            <a:r>
              <a:rPr lang="it-IT" sz="2000" b="1" dirty="0">
                <a:solidFill>
                  <a:srgbClr val="FF0000"/>
                </a:solidFill>
              </a:rPr>
              <a:t>Sia 21 che 102 sono </a:t>
            </a:r>
          </a:p>
          <a:p>
            <a:pPr algn="ctr"/>
            <a:r>
              <a:rPr lang="it-IT" sz="2000" b="1" dirty="0">
                <a:solidFill>
                  <a:srgbClr val="FF0000"/>
                </a:solidFill>
              </a:rPr>
              <a:t>riducibili al numero </a:t>
            </a:r>
          </a:p>
          <a:p>
            <a:pPr algn="ctr"/>
            <a:r>
              <a:rPr lang="it-IT" sz="2000" b="1" dirty="0">
                <a:solidFill>
                  <a:srgbClr val="FF0000"/>
                </a:solidFill>
              </a:rPr>
              <a:t>sacro 3 che sta ad</a:t>
            </a:r>
          </a:p>
          <a:p>
            <a:pPr algn="ctr"/>
            <a:r>
              <a:rPr lang="it-IT" sz="2000" b="1" dirty="0">
                <a:solidFill>
                  <a:srgbClr val="FF0000"/>
                </a:solidFill>
              </a:rPr>
              <a:t>indicare IL DIVINO,</a:t>
            </a:r>
          </a:p>
          <a:p>
            <a:pPr algn="ctr"/>
            <a:r>
              <a:rPr lang="it-IT" sz="2000" b="1" dirty="0">
                <a:solidFill>
                  <a:srgbClr val="FF0000"/>
                </a:solidFill>
              </a:rPr>
              <a:t> la REALTA’ UNA E TRINA.</a:t>
            </a:r>
          </a:p>
          <a:p>
            <a:r>
              <a:rPr lang="it-IT" sz="2000" b="1" dirty="0">
                <a:solidFill>
                  <a:srgbClr val="FF0000"/>
                </a:solidFill>
              </a:rPr>
              <a:t>      Inoltre i numeri        </a:t>
            </a:r>
          </a:p>
          <a:p>
            <a:r>
              <a:rPr lang="it-IT" sz="2000" b="1" dirty="0">
                <a:solidFill>
                  <a:srgbClr val="FF0000"/>
                </a:solidFill>
              </a:rPr>
              <a:t>  complessi 417 e 741</a:t>
            </a:r>
          </a:p>
          <a:p>
            <a:r>
              <a:rPr lang="it-IT" sz="2000" b="1" dirty="0">
                <a:solidFill>
                  <a:srgbClr val="FF0000"/>
                </a:solidFill>
              </a:rPr>
              <a:t>   sono formati dagli stessi numeri semplici,</a:t>
            </a:r>
          </a:p>
          <a:p>
            <a:r>
              <a:rPr lang="it-IT" sz="2000" b="1" dirty="0">
                <a:solidFill>
                  <a:srgbClr val="FF0000"/>
                </a:solidFill>
              </a:rPr>
              <a:t>     così come anche</a:t>
            </a:r>
          </a:p>
          <a:p>
            <a:r>
              <a:rPr lang="it-IT" sz="2000" b="1" dirty="0">
                <a:solidFill>
                  <a:srgbClr val="FF0000"/>
                </a:solidFill>
              </a:rPr>
              <a:t>            i numeri</a:t>
            </a:r>
          </a:p>
          <a:p>
            <a:pPr algn="ctr"/>
            <a:r>
              <a:rPr lang="it-IT" sz="2000" b="1" dirty="0">
                <a:solidFill>
                  <a:srgbClr val="FF0000"/>
                </a:solidFill>
              </a:rPr>
              <a:t>396 e 639</a:t>
            </a:r>
          </a:p>
        </p:txBody>
      </p:sp>
    </p:spTree>
    <p:extLst>
      <p:ext uri="{BB962C8B-B14F-4D97-AF65-F5344CB8AC3E}">
        <p14:creationId xmlns:p14="http://schemas.microsoft.com/office/powerpoint/2010/main" val="2356659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3DEAAC4F-1C1C-4748-8806-563D1B5C1C05}"/>
              </a:ext>
            </a:extLst>
          </p:cNvPr>
          <p:cNvSpPr txBox="1"/>
          <p:nvPr/>
        </p:nvSpPr>
        <p:spPr>
          <a:xfrm>
            <a:off x="0" y="453437"/>
            <a:ext cx="12191999" cy="646331"/>
          </a:xfrm>
          <a:prstGeom prst="rect">
            <a:avLst/>
          </a:prstGeom>
          <a:noFill/>
        </p:spPr>
        <p:txBody>
          <a:bodyPr wrap="square">
            <a:spAutoFit/>
          </a:bodyPr>
          <a:lstStyle/>
          <a:p>
            <a:pPr algn="ctr"/>
            <a:r>
              <a:rPr kumimoji="0" lang="it-IT" sz="3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Calibri" panose="020F0502020204030204" pitchFamily="34" charset="0"/>
              </a:rPr>
              <a:t>La frequenza 396 (UT) </a:t>
            </a:r>
            <a:endParaRPr lang="it-IT" sz="3600" b="1" dirty="0">
              <a:solidFill>
                <a:srgbClr val="FF0000"/>
              </a:solidFill>
            </a:endParaRPr>
          </a:p>
        </p:txBody>
      </p:sp>
      <p:sp>
        <p:nvSpPr>
          <p:cNvPr id="9" name="CasellaDiTesto 8">
            <a:extLst>
              <a:ext uri="{FF2B5EF4-FFF2-40B4-BE49-F238E27FC236}">
                <a16:creationId xmlns:a16="http://schemas.microsoft.com/office/drawing/2014/main" id="{CD4C4BE2-F0DF-4C2F-859B-9FC7626AC8FD}"/>
              </a:ext>
            </a:extLst>
          </p:cNvPr>
          <p:cNvSpPr txBox="1"/>
          <p:nvPr/>
        </p:nvSpPr>
        <p:spPr>
          <a:xfrm>
            <a:off x="-1" y="1118414"/>
            <a:ext cx="12191999" cy="5693866"/>
          </a:xfrm>
          <a:prstGeom prst="rect">
            <a:avLst/>
          </a:prstGeom>
          <a:noFill/>
        </p:spPr>
        <p:txBody>
          <a:bodyPr wrap="square">
            <a:spAutoFit/>
          </a:bodyPr>
          <a:lstStyle/>
          <a:p>
            <a:pPr algn="ctr"/>
            <a:r>
              <a:rPr lang="it-IT" sz="2800" b="1" dirty="0">
                <a:solidFill>
                  <a:schemeClr val="accent1">
                    <a:lumMod val="75000"/>
                  </a:schemeClr>
                </a:solidFill>
                <a:ea typeface="Times New Roman" panose="02020603050405020304" pitchFamily="18" charset="0"/>
                <a:cs typeface="Calibri" panose="020F0502020204030204" pitchFamily="34" charset="0"/>
              </a:rPr>
              <a:t>C</a:t>
            </a:r>
            <a:r>
              <a:rPr lang="it-IT" sz="2800" b="1" dirty="0">
                <a:solidFill>
                  <a:schemeClr val="accent1">
                    <a:lumMod val="75000"/>
                  </a:schemeClr>
                </a:solidFill>
                <a:effectLst/>
                <a:ea typeface="Times New Roman" panose="02020603050405020304" pitchFamily="18" charset="0"/>
                <a:cs typeface="Calibri" panose="020F0502020204030204" pitchFamily="34" charset="0"/>
              </a:rPr>
              <a:t>orrisponde al 1 dei sette principali chakra corporei e</a:t>
            </a:r>
            <a:r>
              <a:rPr lang="it-IT" sz="2800" b="1" dirty="0">
                <a:solidFill>
                  <a:schemeClr val="accent1">
                    <a:lumMod val="75000"/>
                  </a:schemeClr>
                </a:solidFill>
                <a:effectLst/>
                <a:ea typeface="Times New Roman" panose="02020603050405020304" pitchFamily="18" charset="0"/>
              </a:rPr>
              <a:t> lavora nel piano materiale</a:t>
            </a:r>
            <a:r>
              <a:rPr lang="it-IT" sz="2800" b="1" dirty="0">
                <a:solidFill>
                  <a:schemeClr val="accent1">
                    <a:lumMod val="75000"/>
                  </a:schemeClr>
                </a:solidFill>
                <a:effectLst/>
                <a:ea typeface="Times New Roman" panose="02020603050405020304" pitchFamily="18" charset="0"/>
                <a:cs typeface="Calibri" panose="020F0502020204030204" pitchFamily="34" charset="0"/>
              </a:rPr>
              <a:t>.  </a:t>
            </a:r>
            <a:endParaRPr lang="it-IT" sz="2800" b="1" dirty="0">
              <a:solidFill>
                <a:schemeClr val="accent1">
                  <a:lumMod val="75000"/>
                </a:schemeClr>
              </a:solidFill>
              <a:effectLst/>
              <a:ea typeface="Times New Roman" panose="02020603050405020304" pitchFamily="18" charset="0"/>
            </a:endParaRPr>
          </a:p>
          <a:p>
            <a:pPr algn="ctr"/>
            <a:r>
              <a:rPr lang="it-IT" sz="2800" b="1" dirty="0">
                <a:solidFill>
                  <a:schemeClr val="accent1">
                    <a:lumMod val="75000"/>
                  </a:schemeClr>
                </a:solidFill>
                <a:effectLst/>
                <a:ea typeface="Times New Roman" panose="02020603050405020304" pitchFamily="18" charset="0"/>
                <a:cs typeface="Calibri" panose="020F0502020204030204" pitchFamily="34" charset="0"/>
              </a:rPr>
              <a:t>La sua azione principale è la liberazione da ansia, sensi di colpa, rimorso, vergogna: tutti schemi emotivi sepolti nel profondo dell’inconscio.</a:t>
            </a:r>
          </a:p>
          <a:p>
            <a:pPr algn="ctr"/>
            <a:endParaRPr lang="it-IT" sz="2800" b="1" dirty="0">
              <a:solidFill>
                <a:schemeClr val="accent1">
                  <a:lumMod val="75000"/>
                </a:schemeClr>
              </a:solidFill>
              <a:effectLst/>
              <a:ea typeface="Times New Roman" panose="02020603050405020304" pitchFamily="18" charset="0"/>
            </a:endParaRPr>
          </a:p>
          <a:p>
            <a:pPr algn="ctr"/>
            <a:r>
              <a:rPr lang="it-IT" sz="2400" b="1" dirty="0">
                <a:solidFill>
                  <a:schemeClr val="accent1">
                    <a:lumMod val="75000"/>
                  </a:schemeClr>
                </a:solidFill>
                <a:effectLst/>
                <a:ea typeface="Times New Roman" panose="02020603050405020304" pitchFamily="18" charset="0"/>
                <a:cs typeface="Calibri" panose="020F0502020204030204" pitchFamily="34" charset="0"/>
              </a:rPr>
              <a:t>Il 1 chakra è quello che ci lega alla terra, in particolare agli strati più superficiali e cioè alla vita animale e vegetale.</a:t>
            </a:r>
          </a:p>
          <a:p>
            <a:pPr algn="ctr"/>
            <a:endParaRPr lang="it-IT" sz="2800" b="1" dirty="0">
              <a:solidFill>
                <a:schemeClr val="accent1">
                  <a:lumMod val="75000"/>
                </a:schemeClr>
              </a:solidFill>
              <a:effectLst/>
              <a:ea typeface="Times New Roman" panose="02020603050405020304" pitchFamily="18" charset="0"/>
            </a:endParaRPr>
          </a:p>
          <a:p>
            <a:pPr algn="ctr"/>
            <a:endParaRPr lang="it-IT" sz="2800" b="1" dirty="0">
              <a:solidFill>
                <a:schemeClr val="accent1">
                  <a:lumMod val="75000"/>
                </a:schemeClr>
              </a:solidFill>
              <a:effectLst/>
              <a:ea typeface="Times New Roman" panose="02020603050405020304" pitchFamily="18" charset="0"/>
            </a:endParaRPr>
          </a:p>
          <a:p>
            <a:pPr algn="ctr"/>
            <a:r>
              <a:rPr lang="it-IT" sz="2400" b="1" dirty="0">
                <a:solidFill>
                  <a:schemeClr val="accent1">
                    <a:lumMod val="75000"/>
                  </a:schemeClr>
                </a:solidFill>
                <a:effectLst/>
                <a:ea typeface="Times New Roman" panose="02020603050405020304" pitchFamily="18" charset="0"/>
                <a:cs typeface="Calibri" panose="020F0502020204030204" pitchFamily="34" charset="0"/>
              </a:rPr>
              <a:t>È dimostrato come anche le piante comunicano fra di loro trasferendo informazioni e che possono provare emozioni come paura e pericolo. Non poche piante sono di beneficio ad altre perché producono sostanze che aiutano a crescere meglio ed a difendersi da insetti nocivi.</a:t>
            </a:r>
            <a:r>
              <a:rPr lang="it-IT" sz="2400" dirty="0">
                <a:solidFill>
                  <a:srgbClr val="000000"/>
                </a:solidFill>
                <a:effectLst/>
                <a:ea typeface="Times New Roman" panose="02020603050405020304" pitchFamily="18" charset="0"/>
                <a:cs typeface="Calibri" panose="020F0502020204030204" pitchFamily="34" charset="0"/>
              </a:rPr>
              <a:t> </a:t>
            </a:r>
            <a:r>
              <a:rPr lang="it-IT" sz="2400" b="1" dirty="0">
                <a:solidFill>
                  <a:schemeClr val="accent1">
                    <a:lumMod val="75000"/>
                  </a:schemeClr>
                </a:solidFill>
                <a:effectLst/>
                <a:ea typeface="Times New Roman" panose="02020603050405020304" pitchFamily="18" charset="0"/>
                <a:cs typeface="Calibri" panose="020F0502020204030204" pitchFamily="34" charset="0"/>
              </a:rPr>
              <a:t>Altre invece, come le magnifiche orchidee, sono parassite cioè vivono a spese dell’albero cui si attaccano</a:t>
            </a:r>
            <a:endParaRPr lang="it-IT" sz="2400" b="1" dirty="0">
              <a:solidFill>
                <a:schemeClr val="accent1">
                  <a:lumMod val="75000"/>
                </a:schemeClr>
              </a:solidFill>
              <a:effectLst/>
              <a:ea typeface="Times New Roman" panose="02020603050405020304" pitchFamily="18" charset="0"/>
            </a:endParaRPr>
          </a:p>
          <a:p>
            <a:pPr algn="ctr"/>
            <a:endParaRPr lang="it-IT" sz="2800" b="1" dirty="0">
              <a:solidFill>
                <a:schemeClr val="accent1">
                  <a:lumMod val="75000"/>
                </a:schemeClr>
              </a:solidFill>
              <a:effectLst/>
              <a:ea typeface="Times New Roman" panose="02020603050405020304" pitchFamily="18" charset="0"/>
            </a:endParaRPr>
          </a:p>
        </p:txBody>
      </p:sp>
      <p:pic>
        <p:nvPicPr>
          <p:cNvPr id="1026" name="Picture 2" descr="Emozioni vegetali | Bizzarro Bazar">
            <a:extLst>
              <a:ext uri="{FF2B5EF4-FFF2-40B4-BE49-F238E27FC236}">
                <a16:creationId xmlns:a16="http://schemas.microsoft.com/office/drawing/2014/main" id="{B420EEFE-2A6F-450B-B238-58A4716BFA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270" y="3341622"/>
            <a:ext cx="1572836" cy="11781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apiens – Un solo pianeta 2020 - Wood Wide Web: comunicazione tra piante -  Video - RaiPlay">
            <a:extLst>
              <a:ext uri="{FF2B5EF4-FFF2-40B4-BE49-F238E27FC236}">
                <a16:creationId xmlns:a16="http://schemas.microsoft.com/office/drawing/2014/main" id="{CF494A75-9EAB-4749-B787-B57B595B2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6622" y="3363814"/>
            <a:ext cx="1955221" cy="10949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ipi di Cipolle: Caratteristiche delle Varietà Italiane">
            <a:extLst>
              <a:ext uri="{FF2B5EF4-FFF2-40B4-BE49-F238E27FC236}">
                <a16:creationId xmlns:a16="http://schemas.microsoft.com/office/drawing/2014/main" id="{53E23ED2-7CDF-47A6-8835-52C09667C2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269" y="5887527"/>
            <a:ext cx="1285455" cy="8554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Orchidea: cura e mantenimento. Consigli pratici per non sbagliare!">
            <a:extLst>
              <a:ext uri="{FF2B5EF4-FFF2-40B4-BE49-F238E27FC236}">
                <a16:creationId xmlns:a16="http://schemas.microsoft.com/office/drawing/2014/main" id="{E973FB68-139F-4778-BA2C-00068A797B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0522469" y="5887527"/>
            <a:ext cx="1285454" cy="85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089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5927ABF2-3EF0-4907-BFE8-E33223279B1F}"/>
              </a:ext>
            </a:extLst>
          </p:cNvPr>
          <p:cNvSpPr txBox="1"/>
          <p:nvPr/>
        </p:nvSpPr>
        <p:spPr>
          <a:xfrm>
            <a:off x="277502" y="202891"/>
            <a:ext cx="11887201" cy="3108543"/>
          </a:xfrm>
          <a:prstGeom prst="rect">
            <a:avLst/>
          </a:prstGeom>
          <a:noFill/>
        </p:spPr>
        <p:txBody>
          <a:bodyPr wrap="square">
            <a:spAutoFit/>
          </a:bodyPr>
          <a:lstStyle/>
          <a:p>
            <a:pPr algn="ctr"/>
            <a:r>
              <a:rPr lang="it-IT" sz="2800" b="1" dirty="0">
                <a:solidFill>
                  <a:schemeClr val="accent1">
                    <a:lumMod val="75000"/>
                  </a:schemeClr>
                </a:solidFill>
                <a:effectLst/>
                <a:ea typeface="Times New Roman" panose="02020603050405020304" pitchFamily="18" charset="0"/>
                <a:cs typeface="Calibri" panose="020F0502020204030204" pitchFamily="34" charset="0"/>
              </a:rPr>
              <a:t>Nel regno animale troviamo reazioni di allerta, difesa, difesa del territorio, lotta per la conservazione della specie, organizzazione sociale, lotta per il predominio nel branco.</a:t>
            </a:r>
            <a:endParaRPr lang="it-IT" sz="2800" b="1" dirty="0">
              <a:solidFill>
                <a:schemeClr val="accent1">
                  <a:lumMod val="75000"/>
                </a:schemeClr>
              </a:solidFill>
              <a:effectLst/>
              <a:ea typeface="Times New Roman" panose="02020603050405020304" pitchFamily="18" charset="0"/>
            </a:endParaRPr>
          </a:p>
          <a:p>
            <a:pPr algn="ctr"/>
            <a:r>
              <a:rPr lang="it-IT" sz="2800" b="1" dirty="0">
                <a:solidFill>
                  <a:schemeClr val="accent1">
                    <a:lumMod val="75000"/>
                  </a:schemeClr>
                </a:solidFill>
                <a:effectLst/>
                <a:ea typeface="Times New Roman" panose="02020603050405020304" pitchFamily="18" charset="0"/>
                <a:cs typeface="Calibri" panose="020F0502020204030204" pitchFamily="34" charset="0"/>
              </a:rPr>
              <a:t>Ma sono presenti anche altri istinti.</a:t>
            </a:r>
            <a:endParaRPr lang="it-IT" sz="2800" b="1" dirty="0">
              <a:solidFill>
                <a:schemeClr val="accent1">
                  <a:lumMod val="75000"/>
                </a:schemeClr>
              </a:solidFill>
              <a:effectLst/>
              <a:ea typeface="Times New Roman" panose="02020603050405020304" pitchFamily="18" charset="0"/>
            </a:endParaRPr>
          </a:p>
          <a:p>
            <a:pPr marL="457200" indent="-457200" algn="ctr">
              <a:buFont typeface="Arial" panose="020B0604020202020204" pitchFamily="34" charset="0"/>
              <a:buChar char="•"/>
            </a:pPr>
            <a:r>
              <a:rPr lang="it-IT" sz="2800" b="1" dirty="0">
                <a:solidFill>
                  <a:schemeClr val="accent1">
                    <a:lumMod val="75000"/>
                  </a:schemeClr>
                </a:solidFill>
                <a:effectLst/>
                <a:ea typeface="Times New Roman" panose="02020603050405020304" pitchFamily="18" charset="0"/>
                <a:cs typeface="Calibri" panose="020F0502020204030204" pitchFamily="34" charset="0"/>
              </a:rPr>
              <a:t>In una specie di anatre, i maschi praticano lo stupro di gruppo che non raramente termina con la morte dell’anatra femmina.</a:t>
            </a:r>
            <a:endParaRPr lang="it-IT" sz="2800" b="1" dirty="0">
              <a:solidFill>
                <a:schemeClr val="accent1">
                  <a:lumMod val="75000"/>
                </a:schemeClr>
              </a:solidFill>
              <a:effectLst/>
              <a:ea typeface="Times New Roman" panose="02020603050405020304" pitchFamily="18" charset="0"/>
            </a:endParaRPr>
          </a:p>
          <a:p>
            <a:pPr algn="ctr"/>
            <a:r>
              <a:rPr lang="it-IT" sz="2800" b="1" dirty="0">
                <a:solidFill>
                  <a:schemeClr val="accent1">
                    <a:lumMod val="75000"/>
                  </a:schemeClr>
                </a:solidFill>
                <a:effectLst/>
                <a:ea typeface="Times New Roman" panose="02020603050405020304" pitchFamily="18" charset="0"/>
                <a:cs typeface="Calibri" panose="020F0502020204030204" pitchFamily="34" charset="0"/>
              </a:rPr>
              <a:t>Lo stupro di gruppo è praticato anche dai delfini.</a:t>
            </a:r>
            <a:endParaRPr lang="it-IT" sz="2800" b="1" dirty="0">
              <a:solidFill>
                <a:schemeClr val="accent1">
                  <a:lumMod val="75000"/>
                </a:schemeClr>
              </a:solidFill>
              <a:effectLst/>
              <a:ea typeface="Times New Roman" panose="02020603050405020304" pitchFamily="18" charset="0"/>
            </a:endParaRPr>
          </a:p>
        </p:txBody>
      </p:sp>
      <p:sp>
        <p:nvSpPr>
          <p:cNvPr id="11" name="CasellaDiTesto 10">
            <a:extLst>
              <a:ext uri="{FF2B5EF4-FFF2-40B4-BE49-F238E27FC236}">
                <a16:creationId xmlns:a16="http://schemas.microsoft.com/office/drawing/2014/main" id="{456E05A8-EAE1-47D0-9373-AFCA3CD67E95}"/>
              </a:ext>
            </a:extLst>
          </p:cNvPr>
          <p:cNvSpPr txBox="1"/>
          <p:nvPr/>
        </p:nvSpPr>
        <p:spPr>
          <a:xfrm>
            <a:off x="150124" y="3742321"/>
            <a:ext cx="11887201" cy="2677656"/>
          </a:xfrm>
          <a:prstGeom prst="rect">
            <a:avLst/>
          </a:prstGeom>
          <a:noFill/>
        </p:spPr>
        <p:txBody>
          <a:bodyPr wrap="square">
            <a:spAutoFit/>
          </a:bodyPr>
          <a:lstStyle/>
          <a:p>
            <a:pPr marL="457200" indent="-457200" algn="ctr">
              <a:buFont typeface="Arial" panose="020B0604020202020204" pitchFamily="34" charset="0"/>
              <a:buChar char="•"/>
            </a:pPr>
            <a:r>
              <a:rPr lang="it-IT" sz="2800" b="1" dirty="0">
                <a:solidFill>
                  <a:schemeClr val="accent1">
                    <a:lumMod val="75000"/>
                  </a:schemeClr>
                </a:solidFill>
                <a:effectLst/>
                <a:ea typeface="Times New Roman" panose="02020603050405020304" pitchFamily="18" charset="0"/>
                <a:cs typeface="Calibri" panose="020F0502020204030204" pitchFamily="34" charset="0"/>
              </a:rPr>
              <a:t>I giovani dei simpaticissimi pinguini praticano invece il bullismo di gruppo: in gruppo i giovani pinguini assalgono ed infastidiscono un nido e possono arrivare a distruggere le uova.</a:t>
            </a:r>
          </a:p>
          <a:p>
            <a:pPr marL="457200" indent="-457200" algn="ctr">
              <a:buFont typeface="Arial" panose="020B0604020202020204" pitchFamily="34" charset="0"/>
              <a:buChar char="•"/>
            </a:pPr>
            <a:endParaRPr lang="it-IT" sz="2800" b="1" dirty="0">
              <a:solidFill>
                <a:schemeClr val="accent1">
                  <a:lumMod val="75000"/>
                </a:schemeClr>
              </a:solidFill>
              <a:effectLst/>
              <a:ea typeface="Times New Roman" panose="02020603050405020304" pitchFamily="18" charset="0"/>
            </a:endParaRPr>
          </a:p>
          <a:p>
            <a:pPr marL="457200" indent="-457200" algn="ctr">
              <a:buFont typeface="Arial" panose="020B0604020202020204" pitchFamily="34" charset="0"/>
              <a:buChar char="•"/>
            </a:pPr>
            <a:r>
              <a:rPr lang="it-IT" sz="2800" b="1" dirty="0">
                <a:solidFill>
                  <a:schemeClr val="accent1">
                    <a:lumMod val="75000"/>
                  </a:schemeClr>
                </a:solidFill>
                <a:effectLst/>
                <a:ea typeface="Times New Roman" panose="02020603050405020304" pitchFamily="18" charset="0"/>
                <a:cs typeface="Calibri" panose="020F0502020204030204" pitchFamily="34" charset="0"/>
              </a:rPr>
              <a:t>Le formiche utilizzano la schiavitù: vittoriose su un altro formicaio, riducono in schiavitù le formiche sconfitte costringendole a lavorare per loro.</a:t>
            </a:r>
            <a:endParaRPr lang="it-IT" sz="2800" b="1" dirty="0">
              <a:solidFill>
                <a:schemeClr val="accent1">
                  <a:lumMod val="75000"/>
                </a:schemeClr>
              </a:solidFill>
              <a:effectLst/>
              <a:ea typeface="Times New Roman" panose="02020603050405020304" pitchFamily="18" charset="0"/>
            </a:endParaRPr>
          </a:p>
        </p:txBody>
      </p:sp>
      <p:pic>
        <p:nvPicPr>
          <p:cNvPr id="2050" name="Picture 2" descr="Anatra: specie, comportamenti e cosa mangia">
            <a:extLst>
              <a:ext uri="{FF2B5EF4-FFF2-40B4-BE49-F238E27FC236}">
                <a16:creationId xmlns:a16="http://schemas.microsoft.com/office/drawing/2014/main" id="{7D9BA0B5-86B2-4331-98EF-C48FA55F2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812" y="2732131"/>
            <a:ext cx="1795054" cy="102760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7 pinguini da conoscere prima del viaggio in Antartide | Blueberry Travel">
            <a:extLst>
              <a:ext uri="{FF2B5EF4-FFF2-40B4-BE49-F238E27FC236}">
                <a16:creationId xmlns:a16="http://schemas.microsoft.com/office/drawing/2014/main" id="{A34F60B5-A84A-4998-ADA5-D0614A75B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811" y="4647408"/>
            <a:ext cx="1921003" cy="8304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llarme formiche | Dimensione Pulito">
            <a:extLst>
              <a:ext uri="{FF2B5EF4-FFF2-40B4-BE49-F238E27FC236}">
                <a16:creationId xmlns:a16="http://schemas.microsoft.com/office/drawing/2014/main" id="{2695F386-55AC-4B39-92B1-CA1AEBD1D4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92391" y="4647408"/>
            <a:ext cx="1759797" cy="88113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Ultrasuoni, il linguaggio segreto dei delfini - FocusJunior.it">
            <a:extLst>
              <a:ext uri="{FF2B5EF4-FFF2-40B4-BE49-F238E27FC236}">
                <a16:creationId xmlns:a16="http://schemas.microsoft.com/office/drawing/2014/main" id="{0239FA69-3038-4B85-90C3-520A115C1C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6734" y="2797631"/>
            <a:ext cx="1549832" cy="1027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422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FC20349-3847-4A7A-A90B-FBC762F16703}"/>
              </a:ext>
            </a:extLst>
          </p:cNvPr>
          <p:cNvSpPr>
            <a:spLocks noGrp="1"/>
          </p:cNvSpPr>
          <p:nvPr>
            <p:ph idx="1"/>
          </p:nvPr>
        </p:nvSpPr>
        <p:spPr>
          <a:xfrm>
            <a:off x="131928" y="433552"/>
            <a:ext cx="11928143" cy="6185611"/>
          </a:xfrm>
        </p:spPr>
        <p:txBody>
          <a:bodyPr>
            <a:normAutofit fontScale="47500" lnSpcReduction="20000"/>
          </a:bodyPr>
          <a:lstStyle/>
          <a:p>
            <a:pPr algn="just"/>
            <a:r>
              <a:rPr lang="it-IT" sz="4400" b="1" dirty="0">
                <a:solidFill>
                  <a:schemeClr val="accent1">
                    <a:lumMod val="75000"/>
                  </a:schemeClr>
                </a:solidFill>
                <a:effectLst/>
                <a:ea typeface="Times New Roman" panose="02020603050405020304" pitchFamily="18" charset="0"/>
                <a:cs typeface="Calibri" panose="020F0502020204030204" pitchFamily="34" charset="0"/>
              </a:rPr>
              <a:t>I leoni che hanno sconfitto un altro branco uccidono tutti i piccoli di questo branco per assicurare la sopravvivenza ed il dominio della loro genia superiore.</a:t>
            </a:r>
          </a:p>
          <a:p>
            <a:pPr algn="just"/>
            <a:endParaRPr lang="it-IT" sz="4400" b="1" dirty="0">
              <a:solidFill>
                <a:schemeClr val="accent1">
                  <a:lumMod val="75000"/>
                </a:schemeClr>
              </a:solidFill>
              <a:effectLst/>
              <a:ea typeface="Times New Roman" panose="02020603050405020304" pitchFamily="18" charset="0"/>
              <a:cs typeface="Calibri" panose="020F0502020204030204" pitchFamily="34" charset="0"/>
            </a:endParaRPr>
          </a:p>
          <a:p>
            <a:pPr algn="just"/>
            <a:endParaRPr lang="it-IT" sz="4400" b="1" dirty="0">
              <a:solidFill>
                <a:schemeClr val="accent1">
                  <a:lumMod val="75000"/>
                </a:schemeClr>
              </a:solidFill>
              <a:effectLst/>
              <a:ea typeface="Times New Roman" panose="02020603050405020304" pitchFamily="18" charset="0"/>
            </a:endParaRPr>
          </a:p>
          <a:p>
            <a:pPr algn="just"/>
            <a:r>
              <a:rPr lang="it-IT" sz="4400" b="1" dirty="0">
                <a:solidFill>
                  <a:schemeClr val="accent1">
                    <a:lumMod val="75000"/>
                  </a:schemeClr>
                </a:solidFill>
                <a:effectLst/>
                <a:ea typeface="Times New Roman" panose="02020603050405020304" pitchFamily="18" charset="0"/>
                <a:cs typeface="Calibri" panose="020F0502020204030204" pitchFamily="34" charset="0"/>
              </a:rPr>
              <a:t>Le api, con il loro andare di fiore in fiore, sono essenziali per l’impollinazione e la riproduzione di tantissime piante, inoltre producono il miele che per noi è un alimento, ma per loro è un sottoprodotto.</a:t>
            </a:r>
          </a:p>
          <a:p>
            <a:pPr algn="just"/>
            <a:endParaRPr lang="it-IT" sz="4400" b="1" dirty="0">
              <a:solidFill>
                <a:schemeClr val="accent1">
                  <a:lumMod val="75000"/>
                </a:schemeClr>
              </a:solidFill>
              <a:effectLst/>
              <a:ea typeface="Times New Roman" panose="02020603050405020304" pitchFamily="18" charset="0"/>
              <a:cs typeface="Calibri" panose="020F0502020204030204" pitchFamily="34" charset="0"/>
            </a:endParaRPr>
          </a:p>
          <a:p>
            <a:pPr algn="just"/>
            <a:endParaRPr lang="it-IT" sz="4400" b="1" dirty="0">
              <a:solidFill>
                <a:schemeClr val="accent1">
                  <a:lumMod val="75000"/>
                </a:schemeClr>
              </a:solidFill>
              <a:effectLst/>
              <a:ea typeface="Times New Roman" panose="02020603050405020304" pitchFamily="18" charset="0"/>
              <a:cs typeface="Calibri" panose="020F0502020204030204" pitchFamily="34" charset="0"/>
            </a:endParaRPr>
          </a:p>
          <a:p>
            <a:pPr algn="just">
              <a:lnSpc>
                <a:spcPct val="110000"/>
              </a:lnSpc>
              <a:spcBef>
                <a:spcPts val="0"/>
              </a:spcBef>
            </a:pPr>
            <a:r>
              <a:rPr lang="it-IT" sz="4400" b="1" dirty="0">
                <a:solidFill>
                  <a:schemeClr val="accent1">
                    <a:lumMod val="75000"/>
                  </a:schemeClr>
                </a:solidFill>
                <a:effectLst/>
                <a:ea typeface="Times New Roman" panose="02020603050405020304" pitchFamily="18" charset="0"/>
                <a:cs typeface="Calibri" panose="020F0502020204030204" pitchFamily="34" charset="0"/>
              </a:rPr>
              <a:t>In africa vive un gruppo di canidi che vanno a caccia, allontanandosi anche di 10 KM dal loro territorio, per procurare cibo ai piccoli ed alle loro madri che hanno esaurito il latte. Nel territorio rimangono i piccoli, le madri ed un maschio adulto come aiuto.</a:t>
            </a:r>
            <a:endParaRPr lang="it-IT" sz="4400" b="1" dirty="0">
              <a:solidFill>
                <a:schemeClr val="accent1">
                  <a:lumMod val="75000"/>
                </a:schemeClr>
              </a:solidFill>
              <a:ea typeface="Times New Roman" panose="02020603050405020304" pitchFamily="18" charset="0"/>
            </a:endParaRPr>
          </a:p>
          <a:p>
            <a:pPr marL="0" indent="0" algn="just">
              <a:lnSpc>
                <a:spcPct val="110000"/>
              </a:lnSpc>
              <a:spcBef>
                <a:spcPts val="0"/>
              </a:spcBef>
              <a:buNone/>
            </a:pPr>
            <a:r>
              <a:rPr lang="it-IT" sz="4400" b="1" dirty="0">
                <a:solidFill>
                  <a:schemeClr val="accent1">
                    <a:lumMod val="75000"/>
                  </a:schemeClr>
                </a:solidFill>
                <a:effectLst/>
                <a:ea typeface="Calibri" panose="020F0502020204030204" pitchFamily="34" charset="0"/>
                <a:cs typeface="Calibri" panose="020F0502020204030204" pitchFamily="34" charset="0"/>
              </a:rPr>
              <a:t>   Terminata la caccia tornano e rigurgitano i pezzi delle loro prede che hanno     </a:t>
            </a:r>
          </a:p>
          <a:p>
            <a:pPr marL="0" indent="0" algn="just">
              <a:lnSpc>
                <a:spcPct val="110000"/>
              </a:lnSpc>
              <a:spcBef>
                <a:spcPts val="0"/>
              </a:spcBef>
              <a:buNone/>
            </a:pPr>
            <a:r>
              <a:rPr lang="it-IT" sz="4400" b="1" dirty="0">
                <a:solidFill>
                  <a:schemeClr val="accent1">
                    <a:lumMod val="75000"/>
                  </a:schemeClr>
                </a:solidFill>
                <a:ea typeface="Calibri" panose="020F0502020204030204" pitchFamily="34" charset="0"/>
                <a:cs typeface="Calibri" panose="020F0502020204030204" pitchFamily="34" charset="0"/>
              </a:rPr>
              <a:t>   </a:t>
            </a:r>
            <a:r>
              <a:rPr lang="it-IT" sz="4400" b="1" dirty="0">
                <a:solidFill>
                  <a:schemeClr val="accent1">
                    <a:lumMod val="75000"/>
                  </a:schemeClr>
                </a:solidFill>
                <a:effectLst/>
                <a:ea typeface="Calibri" panose="020F0502020204030204" pitchFamily="34" charset="0"/>
                <a:cs typeface="Calibri" panose="020F0502020204030204" pitchFamily="34" charset="0"/>
              </a:rPr>
              <a:t>ingoiato: i primi a mangiare sono i piccoli, poi si saziano le mamme ed infine      </a:t>
            </a:r>
          </a:p>
          <a:p>
            <a:pPr marL="0" indent="0" algn="just">
              <a:lnSpc>
                <a:spcPct val="110000"/>
              </a:lnSpc>
              <a:spcBef>
                <a:spcPts val="0"/>
              </a:spcBef>
              <a:buNone/>
            </a:pPr>
            <a:r>
              <a:rPr lang="it-IT" sz="4400" b="1" dirty="0">
                <a:solidFill>
                  <a:schemeClr val="accent1">
                    <a:lumMod val="75000"/>
                  </a:schemeClr>
                </a:solidFill>
                <a:ea typeface="Calibri" panose="020F0502020204030204" pitchFamily="34" charset="0"/>
                <a:cs typeface="Calibri" panose="020F0502020204030204" pitchFamily="34" charset="0"/>
              </a:rPr>
              <a:t>   </a:t>
            </a:r>
            <a:r>
              <a:rPr lang="it-IT" sz="4400" b="1" dirty="0">
                <a:solidFill>
                  <a:schemeClr val="accent1">
                    <a:lumMod val="75000"/>
                  </a:schemeClr>
                </a:solidFill>
                <a:effectLst/>
                <a:ea typeface="Calibri" panose="020F0502020204030204" pitchFamily="34" charset="0"/>
                <a:cs typeface="Calibri" panose="020F0502020204030204" pitchFamily="34" charset="0"/>
              </a:rPr>
              <a:t>mangiano i cacciatori.</a:t>
            </a:r>
            <a:r>
              <a:rPr lang="it-IT" sz="4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p>
          <a:p>
            <a:pPr marL="0" indent="0" algn="just">
              <a:lnSpc>
                <a:spcPct val="110000"/>
              </a:lnSpc>
              <a:spcBef>
                <a:spcPts val="0"/>
              </a:spcBef>
              <a:buNone/>
            </a:pPr>
            <a:r>
              <a:rPr lang="it-IT" sz="4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p>
          <a:p>
            <a:pPr marL="0" indent="0" algn="just">
              <a:lnSpc>
                <a:spcPct val="110000"/>
              </a:lnSpc>
              <a:spcBef>
                <a:spcPts val="0"/>
              </a:spcBef>
              <a:buNone/>
            </a:pPr>
            <a:r>
              <a:rPr lang="it-IT" sz="4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it-IT" sz="4400" b="1" dirty="0">
                <a:solidFill>
                  <a:schemeClr val="accent1">
                    <a:lumMod val="75000"/>
                  </a:schemeClr>
                </a:solidFill>
                <a:latin typeface="Calibri" panose="020F0502020204030204" pitchFamily="34" charset="0"/>
                <a:ea typeface="Times New Roman" panose="02020603050405020304" pitchFamily="18" charset="0"/>
                <a:cs typeface="Calibri" panose="020F0502020204030204" pitchFamily="34" charset="0"/>
              </a:rPr>
              <a:t>A</a:t>
            </a:r>
            <a:r>
              <a:rPr lang="it-IT" sz="44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lberi e piante e loro producono come scoria</a:t>
            </a:r>
          </a:p>
          <a:p>
            <a:pPr marL="0" marR="0" lvl="0" indent="0" algn="just" defTabSz="914400" rtl="0" eaLnBrk="1" fontAlgn="auto" latinLnBrk="0" hangingPunct="1">
              <a:lnSpc>
                <a:spcPct val="107000"/>
              </a:lnSpc>
              <a:spcBef>
                <a:spcPts val="1000"/>
              </a:spcBef>
              <a:spcAft>
                <a:spcPts val="800"/>
              </a:spcAft>
              <a:buClrTx/>
              <a:buSzTx/>
              <a:buFont typeface="Arial" panose="020B0604020202020204" pitchFamily="34" charset="0"/>
              <a:buNone/>
              <a:tabLst/>
              <a:defRPr/>
            </a:pPr>
            <a:r>
              <a:rPr lang="it-IT" sz="4400" b="1" dirty="0">
                <a:solidFill>
                  <a:schemeClr val="accent1">
                    <a:lumMod val="75000"/>
                  </a:schemeClr>
                </a:solidFill>
                <a:latin typeface="Calibri" panose="020F0502020204030204" pitchFamily="34" charset="0"/>
                <a:ea typeface="Times New Roman" panose="02020603050405020304" pitchFamily="18" charset="0"/>
                <a:cs typeface="Calibri" panose="020F0502020204030204" pitchFamily="34" charset="0"/>
              </a:rPr>
              <a:t>                                                                                                                          </a:t>
            </a:r>
            <a:r>
              <a:rPr lang="it-IT" sz="44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l’ossigeno che è    </a:t>
            </a:r>
            <a:r>
              <a:rPr kumimoji="0" lang="it-IT"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Times New Roman" panose="02020603050405020304" pitchFamily="18" charset="0"/>
                <a:cs typeface="Calibri" panose="020F0502020204030204" pitchFamily="34" charset="0"/>
              </a:rPr>
              <a:t>vitale per noi.</a:t>
            </a:r>
            <a:endParaRPr kumimoji="0" lang="it-IT"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0000"/>
              </a:lnSpc>
              <a:spcBef>
                <a:spcPts val="0"/>
              </a:spcBef>
              <a:buNone/>
            </a:pPr>
            <a:r>
              <a:rPr lang="it-IT" sz="44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a:t>
            </a:r>
            <a:r>
              <a:rPr lang="it-IT" sz="4400" b="1" dirty="0">
                <a:solidFill>
                  <a:schemeClr val="accent1">
                    <a:lumMod val="75000"/>
                  </a:schemeClr>
                </a:solidFill>
                <a:latin typeface="Calibri" panose="020F0502020204030204" pitchFamily="34" charset="0"/>
                <a:ea typeface="Times New Roman" panose="02020603050405020304" pitchFamily="18" charset="0"/>
                <a:cs typeface="Calibri" panose="020F0502020204030204" pitchFamily="34" charset="0"/>
              </a:rPr>
              <a:t>                                                                                                                                            </a:t>
            </a:r>
          </a:p>
          <a:p>
            <a:pPr marL="0" indent="0" algn="just">
              <a:lnSpc>
                <a:spcPct val="107000"/>
              </a:lnSpc>
              <a:spcAft>
                <a:spcPts val="800"/>
              </a:spcAft>
              <a:buNone/>
            </a:pPr>
            <a:r>
              <a:rPr lang="it-IT" sz="44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a:t>
            </a:r>
            <a:endParaRPr lang="it-IT" sz="4400" b="1" dirty="0">
              <a:solidFill>
                <a:schemeClr val="accent1">
                  <a:lumMod val="75000"/>
                </a:schemeClr>
              </a:solidFill>
              <a:effectLst/>
              <a:ea typeface="Times New Roman" panose="02020603050405020304" pitchFamily="18" charset="0"/>
            </a:endParaRPr>
          </a:p>
          <a:p>
            <a:endParaRPr lang="it-IT" dirty="0"/>
          </a:p>
        </p:txBody>
      </p:sp>
      <p:pic>
        <p:nvPicPr>
          <p:cNvPr id="3074" name="Picture 2" descr="L'evoluzione del Leone - Mille Animali">
            <a:extLst>
              <a:ext uri="{FF2B5EF4-FFF2-40B4-BE49-F238E27FC236}">
                <a16:creationId xmlns:a16="http://schemas.microsoft.com/office/drawing/2014/main" id="{C08C1B95-775E-4C45-B41E-A57742A12D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7474" y="781550"/>
            <a:ext cx="1014153" cy="90336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erché le api muoiono dopo aver punto? - Focus.it">
            <a:extLst>
              <a:ext uri="{FF2B5EF4-FFF2-40B4-BE49-F238E27FC236}">
                <a16:creationId xmlns:a16="http://schemas.microsoft.com/office/drawing/2014/main" id="{75F128B7-BBD7-4237-8750-7D256F790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5786" y="2170613"/>
            <a:ext cx="1333501" cy="75184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re Cani Selvatici Africani Stanno Insieme, Immagini Di Cani Selvatici  Immagine di sfondo per il download gratuito">
            <a:extLst>
              <a:ext uri="{FF2B5EF4-FFF2-40B4-BE49-F238E27FC236}">
                <a16:creationId xmlns:a16="http://schemas.microsoft.com/office/drawing/2014/main" id="{8D2D3A43-00DF-4ADB-9ED7-17053398B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7858" y="4452411"/>
            <a:ext cx="1974273" cy="110559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n duecento ad abbracciare gli alberi in val di Rabbi - Locale - Il nuovo  Trentino">
            <a:extLst>
              <a:ext uri="{FF2B5EF4-FFF2-40B4-BE49-F238E27FC236}">
                <a16:creationId xmlns:a16="http://schemas.microsoft.com/office/drawing/2014/main" id="{83393FE7-B149-464B-AAC5-DC2E13D939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3171" y="5357561"/>
            <a:ext cx="1536700" cy="1036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980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magine 27">
            <a:extLst>
              <a:ext uri="{FF2B5EF4-FFF2-40B4-BE49-F238E27FC236}">
                <a16:creationId xmlns:a16="http://schemas.microsoft.com/office/drawing/2014/main" id="{21B008FB-F012-4302-9EE0-4E41AFF623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8032" y="4712326"/>
            <a:ext cx="3269712" cy="2465067"/>
          </a:xfrm>
          <a:prstGeom prst="rect">
            <a:avLst/>
          </a:prstGeom>
        </p:spPr>
      </p:pic>
      <p:sp>
        <p:nvSpPr>
          <p:cNvPr id="5" name="CasellaDiTesto 4">
            <a:extLst>
              <a:ext uri="{FF2B5EF4-FFF2-40B4-BE49-F238E27FC236}">
                <a16:creationId xmlns:a16="http://schemas.microsoft.com/office/drawing/2014/main" id="{6C9D8C7F-063F-4859-98A8-84C0AC0936B0}"/>
              </a:ext>
            </a:extLst>
          </p:cNvPr>
          <p:cNvSpPr txBox="1"/>
          <p:nvPr/>
        </p:nvSpPr>
        <p:spPr>
          <a:xfrm>
            <a:off x="177421" y="1120213"/>
            <a:ext cx="11832610" cy="584775"/>
          </a:xfrm>
          <a:prstGeom prst="rect">
            <a:avLst/>
          </a:prstGeom>
          <a:noFill/>
        </p:spPr>
        <p:txBody>
          <a:bodyPr wrap="square">
            <a:spAutoFit/>
          </a:bodyPr>
          <a:lstStyle/>
          <a:p>
            <a:pPr algn="ctr"/>
            <a:endParaRPr lang="it-IT" sz="3200" b="1" dirty="0">
              <a:solidFill>
                <a:schemeClr val="accent1">
                  <a:lumMod val="75000"/>
                </a:schemeClr>
              </a:solidFill>
              <a:effectLst/>
              <a:ea typeface="Times New Roman" panose="02020603050405020304" pitchFamily="18" charset="0"/>
            </a:endParaRPr>
          </a:p>
        </p:txBody>
      </p:sp>
      <p:pic>
        <p:nvPicPr>
          <p:cNvPr id="9" name="Immagine 8">
            <a:extLst>
              <a:ext uri="{FF2B5EF4-FFF2-40B4-BE49-F238E27FC236}">
                <a16:creationId xmlns:a16="http://schemas.microsoft.com/office/drawing/2014/main" id="{638137CC-780D-49CB-B7EA-835B117F8D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8869" y="125401"/>
            <a:ext cx="1302217" cy="1593646"/>
          </a:xfrm>
          <a:prstGeom prst="rect">
            <a:avLst/>
          </a:prstGeom>
        </p:spPr>
      </p:pic>
      <p:pic>
        <p:nvPicPr>
          <p:cNvPr id="11" name="Immagine 10">
            <a:extLst>
              <a:ext uri="{FF2B5EF4-FFF2-40B4-BE49-F238E27FC236}">
                <a16:creationId xmlns:a16="http://schemas.microsoft.com/office/drawing/2014/main" id="{D0F6ACD0-9E87-44BF-BBE5-9D3B2FCF3D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1872" y="149331"/>
            <a:ext cx="2023033" cy="1519950"/>
          </a:xfrm>
          <a:prstGeom prst="rect">
            <a:avLst/>
          </a:prstGeom>
        </p:spPr>
      </p:pic>
      <p:pic>
        <p:nvPicPr>
          <p:cNvPr id="13" name="Immagine 12">
            <a:extLst>
              <a:ext uri="{FF2B5EF4-FFF2-40B4-BE49-F238E27FC236}">
                <a16:creationId xmlns:a16="http://schemas.microsoft.com/office/drawing/2014/main" id="{BD99CCD4-7418-4E64-B792-FC1D313530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6592" y="1986784"/>
            <a:ext cx="2002881" cy="1475950"/>
          </a:xfrm>
          <a:prstGeom prst="rect">
            <a:avLst/>
          </a:prstGeom>
        </p:spPr>
      </p:pic>
      <p:pic>
        <p:nvPicPr>
          <p:cNvPr id="15" name="Immagine 14">
            <a:extLst>
              <a:ext uri="{FF2B5EF4-FFF2-40B4-BE49-F238E27FC236}">
                <a16:creationId xmlns:a16="http://schemas.microsoft.com/office/drawing/2014/main" id="{9F0ADF9A-1FAC-411F-A09A-68B5FC2214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6175" y="2311868"/>
            <a:ext cx="1751047" cy="902806"/>
          </a:xfrm>
          <a:prstGeom prst="rect">
            <a:avLst/>
          </a:prstGeom>
        </p:spPr>
      </p:pic>
      <p:pic>
        <p:nvPicPr>
          <p:cNvPr id="19" name="Immagine 18">
            <a:extLst>
              <a:ext uri="{FF2B5EF4-FFF2-40B4-BE49-F238E27FC236}">
                <a16:creationId xmlns:a16="http://schemas.microsoft.com/office/drawing/2014/main" id="{853347AD-9288-4B30-A05C-537A0B84FD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79" y="2111019"/>
            <a:ext cx="1760719" cy="1171679"/>
          </a:xfrm>
          <a:prstGeom prst="rect">
            <a:avLst/>
          </a:prstGeom>
        </p:spPr>
      </p:pic>
      <p:pic>
        <p:nvPicPr>
          <p:cNvPr id="21" name="Immagine 20">
            <a:extLst>
              <a:ext uri="{FF2B5EF4-FFF2-40B4-BE49-F238E27FC236}">
                <a16:creationId xmlns:a16="http://schemas.microsoft.com/office/drawing/2014/main" id="{07DC7D21-6083-454D-81E5-15B1E1C3A4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09685" y="1843517"/>
            <a:ext cx="2174191" cy="1518769"/>
          </a:xfrm>
          <a:prstGeom prst="rect">
            <a:avLst/>
          </a:prstGeom>
        </p:spPr>
      </p:pic>
      <p:sp>
        <p:nvSpPr>
          <p:cNvPr id="22" name="Parentesi graffa aperta 21">
            <a:extLst>
              <a:ext uri="{FF2B5EF4-FFF2-40B4-BE49-F238E27FC236}">
                <a16:creationId xmlns:a16="http://schemas.microsoft.com/office/drawing/2014/main" id="{842A4E6C-70D7-4402-8F83-A242DFABDABE}"/>
              </a:ext>
            </a:extLst>
          </p:cNvPr>
          <p:cNvSpPr/>
          <p:nvPr/>
        </p:nvSpPr>
        <p:spPr>
          <a:xfrm rot="16200000">
            <a:off x="5591477" y="-462790"/>
            <a:ext cx="1154384" cy="11982496"/>
          </a:xfrm>
          <a:prstGeom prst="leftBrace">
            <a:avLst/>
          </a:prstGeom>
          <a:noFill/>
          <a:ln w="857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9" name="CasellaDiTesto 28">
            <a:extLst>
              <a:ext uri="{FF2B5EF4-FFF2-40B4-BE49-F238E27FC236}">
                <a16:creationId xmlns:a16="http://schemas.microsoft.com/office/drawing/2014/main" id="{395431E6-312A-4389-BA04-F045230DE1FB}"/>
              </a:ext>
            </a:extLst>
          </p:cNvPr>
          <p:cNvSpPr txBox="1"/>
          <p:nvPr/>
        </p:nvSpPr>
        <p:spPr>
          <a:xfrm>
            <a:off x="5155409" y="6340698"/>
            <a:ext cx="2026517" cy="461665"/>
          </a:xfrm>
          <a:prstGeom prst="rect">
            <a:avLst/>
          </a:prstGeom>
          <a:noFill/>
        </p:spPr>
        <p:txBody>
          <a:bodyPr wrap="none" rtlCol="0">
            <a:spAutoFit/>
          </a:bodyPr>
          <a:lstStyle/>
          <a:p>
            <a:r>
              <a:rPr lang="it-IT" sz="2400" b="1" dirty="0">
                <a:solidFill>
                  <a:srgbClr val="FF0000"/>
                </a:solidFill>
              </a:rPr>
              <a:t>Noi siamo uno</a:t>
            </a:r>
          </a:p>
        </p:txBody>
      </p:sp>
      <p:pic>
        <p:nvPicPr>
          <p:cNvPr id="31" name="Immagine 30">
            <a:extLst>
              <a:ext uri="{FF2B5EF4-FFF2-40B4-BE49-F238E27FC236}">
                <a16:creationId xmlns:a16="http://schemas.microsoft.com/office/drawing/2014/main" id="{ADCDC9FE-FC5E-4D32-8674-531A8B6D9D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25649" y="125401"/>
            <a:ext cx="2282303" cy="1518769"/>
          </a:xfrm>
          <a:prstGeom prst="rect">
            <a:avLst/>
          </a:prstGeom>
        </p:spPr>
      </p:pic>
      <p:pic>
        <p:nvPicPr>
          <p:cNvPr id="33" name="Immagine 32">
            <a:extLst>
              <a:ext uri="{FF2B5EF4-FFF2-40B4-BE49-F238E27FC236}">
                <a16:creationId xmlns:a16="http://schemas.microsoft.com/office/drawing/2014/main" id="{5916BF48-BFC9-4F59-A0DA-A90148213B6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89473" y="1923912"/>
            <a:ext cx="2035464" cy="1518769"/>
          </a:xfrm>
          <a:prstGeom prst="rect">
            <a:avLst/>
          </a:prstGeom>
        </p:spPr>
      </p:pic>
      <p:pic>
        <p:nvPicPr>
          <p:cNvPr id="35" name="Immagine 34">
            <a:extLst>
              <a:ext uri="{FF2B5EF4-FFF2-40B4-BE49-F238E27FC236}">
                <a16:creationId xmlns:a16="http://schemas.microsoft.com/office/drawing/2014/main" id="{0518CD29-BEFA-4AFA-93B4-01076140DB3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52965" y="3407811"/>
            <a:ext cx="2174192" cy="1304515"/>
          </a:xfrm>
          <a:prstGeom prst="rect">
            <a:avLst/>
          </a:prstGeom>
        </p:spPr>
      </p:pic>
      <p:pic>
        <p:nvPicPr>
          <p:cNvPr id="37" name="Immagine 36">
            <a:extLst>
              <a:ext uri="{FF2B5EF4-FFF2-40B4-BE49-F238E27FC236}">
                <a16:creationId xmlns:a16="http://schemas.microsoft.com/office/drawing/2014/main" id="{DF54EC2B-FD99-448C-8FE3-040A7475329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809686" y="100442"/>
            <a:ext cx="2115130" cy="1407523"/>
          </a:xfrm>
          <a:prstGeom prst="rect">
            <a:avLst/>
          </a:prstGeom>
        </p:spPr>
      </p:pic>
      <p:pic>
        <p:nvPicPr>
          <p:cNvPr id="39" name="Immagine 38">
            <a:extLst>
              <a:ext uri="{FF2B5EF4-FFF2-40B4-BE49-F238E27FC236}">
                <a16:creationId xmlns:a16="http://schemas.microsoft.com/office/drawing/2014/main" id="{879951AF-0C66-40A6-8988-7E1D4E8F929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04724" y="1909058"/>
            <a:ext cx="2047466" cy="1533623"/>
          </a:xfrm>
          <a:prstGeom prst="rect">
            <a:avLst/>
          </a:prstGeom>
        </p:spPr>
      </p:pic>
      <p:pic>
        <p:nvPicPr>
          <p:cNvPr id="41" name="Immagine 40">
            <a:extLst>
              <a:ext uri="{FF2B5EF4-FFF2-40B4-BE49-F238E27FC236}">
                <a16:creationId xmlns:a16="http://schemas.microsoft.com/office/drawing/2014/main" id="{73F95C1C-95E5-4C1C-B568-DE0008E11C5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958349" y="215921"/>
            <a:ext cx="2023033" cy="1428250"/>
          </a:xfrm>
          <a:prstGeom prst="rect">
            <a:avLst/>
          </a:prstGeom>
        </p:spPr>
      </p:pic>
      <p:pic>
        <p:nvPicPr>
          <p:cNvPr id="43" name="Immagine 42">
            <a:extLst>
              <a:ext uri="{FF2B5EF4-FFF2-40B4-BE49-F238E27FC236}">
                <a16:creationId xmlns:a16="http://schemas.microsoft.com/office/drawing/2014/main" id="{B3E64A8A-8A70-4817-BE97-DDA6CF0FDF2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388032" y="3649302"/>
            <a:ext cx="3269712" cy="1687375"/>
          </a:xfrm>
          <a:prstGeom prst="rect">
            <a:avLst/>
          </a:prstGeom>
        </p:spPr>
      </p:pic>
      <p:pic>
        <p:nvPicPr>
          <p:cNvPr id="45" name="Immagine 44">
            <a:extLst>
              <a:ext uri="{FF2B5EF4-FFF2-40B4-BE49-F238E27FC236}">
                <a16:creationId xmlns:a16="http://schemas.microsoft.com/office/drawing/2014/main" id="{AE3C3F04-FE87-41DE-AB4E-815D75ECF39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99729" y="3665298"/>
            <a:ext cx="1900249" cy="1531115"/>
          </a:xfrm>
          <a:prstGeom prst="rect">
            <a:avLst/>
          </a:prstGeom>
        </p:spPr>
      </p:pic>
      <p:pic>
        <p:nvPicPr>
          <p:cNvPr id="47" name="Immagine 46">
            <a:extLst>
              <a:ext uri="{FF2B5EF4-FFF2-40B4-BE49-F238E27FC236}">
                <a16:creationId xmlns:a16="http://schemas.microsoft.com/office/drawing/2014/main" id="{70EF8E92-64C0-4B4B-967F-C9D2EC03405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848897" y="3646751"/>
            <a:ext cx="2143125" cy="1272717"/>
          </a:xfrm>
          <a:prstGeom prst="rect">
            <a:avLst/>
          </a:prstGeom>
        </p:spPr>
      </p:pic>
      <p:pic>
        <p:nvPicPr>
          <p:cNvPr id="49" name="Immagine 48">
            <a:extLst>
              <a:ext uri="{FF2B5EF4-FFF2-40B4-BE49-F238E27FC236}">
                <a16:creationId xmlns:a16="http://schemas.microsoft.com/office/drawing/2014/main" id="{C2F5B7BD-3246-488E-89D7-3B8D23CA990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89312" y="3716411"/>
            <a:ext cx="1707567" cy="1456419"/>
          </a:xfrm>
          <a:prstGeom prst="rect">
            <a:avLst/>
          </a:prstGeom>
        </p:spPr>
      </p:pic>
      <p:pic>
        <p:nvPicPr>
          <p:cNvPr id="51" name="Immagine 50">
            <a:extLst>
              <a:ext uri="{FF2B5EF4-FFF2-40B4-BE49-F238E27FC236}">
                <a16:creationId xmlns:a16="http://schemas.microsoft.com/office/drawing/2014/main" id="{F5B27ED2-E7EE-4DAE-9A97-2E2E4F514E2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5379" y="180837"/>
            <a:ext cx="1428275" cy="1743075"/>
          </a:xfrm>
          <a:prstGeom prst="rect">
            <a:avLst/>
          </a:prstGeom>
        </p:spPr>
      </p:pic>
    </p:spTree>
    <p:extLst>
      <p:ext uri="{BB962C8B-B14F-4D97-AF65-F5344CB8AC3E}">
        <p14:creationId xmlns:p14="http://schemas.microsoft.com/office/powerpoint/2010/main" val="3054527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A6EEF14-D4C2-403D-8531-6924CF326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1943" y="-495541"/>
            <a:ext cx="5038941" cy="2853730"/>
          </a:xfrm>
          <a:prstGeom prst="rect">
            <a:avLst/>
          </a:prstGeom>
        </p:spPr>
      </p:pic>
      <p:sp>
        <p:nvSpPr>
          <p:cNvPr id="11" name="CasellaDiTesto 10">
            <a:extLst>
              <a:ext uri="{FF2B5EF4-FFF2-40B4-BE49-F238E27FC236}">
                <a16:creationId xmlns:a16="http://schemas.microsoft.com/office/drawing/2014/main" id="{B9F44679-7725-4DEA-B6D1-3E9E4F2FE332}"/>
              </a:ext>
            </a:extLst>
          </p:cNvPr>
          <p:cNvSpPr txBox="1"/>
          <p:nvPr/>
        </p:nvSpPr>
        <p:spPr>
          <a:xfrm>
            <a:off x="9641306" y="848570"/>
            <a:ext cx="2558715" cy="538609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800" b="1" dirty="0">
                <a:solidFill>
                  <a:schemeClr val="accent6">
                    <a:lumMod val="75000"/>
                  </a:schemeClr>
                </a:solidFill>
              </a:rPr>
              <a:t>  </a:t>
            </a:r>
            <a:r>
              <a:rPr kumimoji="0" lang="it-IT" sz="28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rPr>
              <a:t>63 +111=174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rPr>
              <a:t>174+111=285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rPr>
              <a:t>285+111=396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396+21=417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417+111=528</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528+111=639</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rPr>
              <a:t>639+102=741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741+111=852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852+111=963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963+111=1074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1074+111=1185</a:t>
            </a:r>
            <a:endParaRPr kumimoji="0" lang="it-IT" sz="2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a:p>
            <a:r>
              <a:rPr lang="it-IT" sz="2800" dirty="0"/>
              <a:t>     </a:t>
            </a:r>
          </a:p>
        </p:txBody>
      </p:sp>
      <p:pic>
        <p:nvPicPr>
          <p:cNvPr id="13" name="Immagine 12">
            <a:extLst>
              <a:ext uri="{FF2B5EF4-FFF2-40B4-BE49-F238E27FC236}">
                <a16:creationId xmlns:a16="http://schemas.microsoft.com/office/drawing/2014/main" id="{672669AE-80C9-43A3-85F3-89D267E4AD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655" y="3745833"/>
            <a:ext cx="3537857" cy="3022815"/>
          </a:xfrm>
          <a:prstGeom prst="rect">
            <a:avLst/>
          </a:prstGeom>
        </p:spPr>
      </p:pic>
      <p:pic>
        <p:nvPicPr>
          <p:cNvPr id="15" name="Immagine 14">
            <a:extLst>
              <a:ext uri="{FF2B5EF4-FFF2-40B4-BE49-F238E27FC236}">
                <a16:creationId xmlns:a16="http://schemas.microsoft.com/office/drawing/2014/main" id="{57540F6E-5248-4875-9D58-DD2E38A338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851" y="424162"/>
            <a:ext cx="3537857" cy="2688006"/>
          </a:xfrm>
          <a:prstGeom prst="rect">
            <a:avLst/>
          </a:prstGeom>
        </p:spPr>
      </p:pic>
      <p:sp>
        <p:nvSpPr>
          <p:cNvPr id="10" name="Segnaposto contenuto 2">
            <a:extLst>
              <a:ext uri="{FF2B5EF4-FFF2-40B4-BE49-F238E27FC236}">
                <a16:creationId xmlns:a16="http://schemas.microsoft.com/office/drawing/2014/main" id="{FC098FCF-BEFA-47C8-973A-13A39446100C}"/>
              </a:ext>
            </a:extLst>
          </p:cNvPr>
          <p:cNvSpPr txBox="1">
            <a:spLocks/>
          </p:cNvSpPr>
          <p:nvPr/>
        </p:nvSpPr>
        <p:spPr>
          <a:xfrm>
            <a:off x="4403747" y="2123396"/>
            <a:ext cx="5198979" cy="62676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it-IT" sz="900" b="1" dirty="0">
              <a:solidFill>
                <a:srgbClr val="FF0000"/>
              </a:solidFill>
              <a:latin typeface="Times New Roman" panose="02020603050405020304" pitchFamily="18" charset="0"/>
              <a:ea typeface="Times New Roman" panose="02020603050405020304" pitchFamily="18" charset="0"/>
            </a:endParaRPr>
          </a:p>
          <a:p>
            <a:pPr marL="0" indent="0" algn="just">
              <a:buFont typeface="Arial" panose="020B0604020202020204" pitchFamily="34" charset="0"/>
              <a:buNone/>
            </a:pPr>
            <a:r>
              <a:rPr lang="it-IT"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Il passaggio da una realtà istintuale a quella del libero arbitrio è rappresentata dal passaggio dalla frequenza 396 alla frequenza 417 ed è possibile non inserendo il fattore 111, che è un fattore di crescita lineare all’interno del sistema frequenze, ma il fattore 21 (legato al 3) che rappresenta il salto quantico che permette il passaggio non lineare ad un’altra realtà: quello della libera scelta.</a:t>
            </a:r>
            <a:endParaRPr lang="it-IT" sz="2400" b="1" dirty="0">
              <a:solidFill>
                <a:srgbClr val="002060"/>
              </a:solidFill>
              <a:latin typeface="Times New Roman" panose="02020603050405020304" pitchFamily="18" charset="0"/>
              <a:ea typeface="Times New Roman" panose="02020603050405020304" pitchFamily="18" charset="0"/>
            </a:endParaRPr>
          </a:p>
          <a:p>
            <a:pPr marL="0" indent="0" algn="just">
              <a:buFont typeface="Arial" panose="020B0604020202020204" pitchFamily="34" charset="0"/>
              <a:buNone/>
            </a:pPr>
            <a:r>
              <a:rPr lang="it-IT"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Infatti il </a:t>
            </a:r>
            <a:r>
              <a:rPr lang="it-IT" sz="24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tono 417 </a:t>
            </a:r>
            <a:r>
              <a:rPr lang="it-IT" sz="2400" b="1" dirty="0">
                <a:solidFill>
                  <a:srgbClr val="002060"/>
                </a:solidFill>
                <a:latin typeface="Calibri" panose="020F0502020204030204" pitchFamily="34" charset="0"/>
                <a:ea typeface="Times New Roman" panose="02020603050405020304" pitchFamily="18" charset="0"/>
                <a:cs typeface="Calibri" panose="020F0502020204030204" pitchFamily="34" charset="0"/>
              </a:rPr>
              <a:t>viene chiamato anche </a:t>
            </a:r>
            <a:r>
              <a:rPr lang="it-IT" sz="24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“frequenza del cambiamento”</a:t>
            </a:r>
            <a:endParaRPr lang="it-IT" sz="2400" b="1" dirty="0">
              <a:solidFill>
                <a:srgbClr val="FF0000"/>
              </a:solidFill>
              <a:latin typeface="Times New Roman" panose="02020603050405020304" pitchFamily="18" charset="0"/>
              <a:ea typeface="Times New Roman" panose="02020603050405020304" pitchFamily="18" charset="0"/>
            </a:endParaRPr>
          </a:p>
          <a:p>
            <a:endParaRPr lang="it-IT" dirty="0"/>
          </a:p>
        </p:txBody>
      </p:sp>
    </p:spTree>
    <p:extLst>
      <p:ext uri="{BB962C8B-B14F-4D97-AF65-F5344CB8AC3E}">
        <p14:creationId xmlns:p14="http://schemas.microsoft.com/office/powerpoint/2010/main" val="1400581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2">
            <a:extLst>
              <a:ext uri="{FF2B5EF4-FFF2-40B4-BE49-F238E27FC236}">
                <a16:creationId xmlns:a16="http://schemas.microsoft.com/office/drawing/2014/main" id="{DFB87E77-45B4-4396-BD98-9A7841873350}"/>
              </a:ext>
            </a:extLst>
          </p:cNvPr>
          <p:cNvSpPr>
            <a:spLocks noGrp="1"/>
          </p:cNvSpPr>
          <p:nvPr>
            <p:ph idx="1"/>
          </p:nvPr>
        </p:nvSpPr>
        <p:spPr>
          <a:xfrm>
            <a:off x="5727031" y="1601035"/>
            <a:ext cx="5097379" cy="3372018"/>
          </a:xfrm>
        </p:spPr>
        <p:txBody>
          <a:bodyPr>
            <a:normAutofit/>
          </a:bodyPr>
          <a:lstStyle/>
          <a:p>
            <a:pPr marL="0" indent="0" algn="just">
              <a:buNone/>
            </a:pPr>
            <a:r>
              <a:rPr lang="it-IT" sz="28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Nel passaggio tra la frequenza 639 (del4° chakra) alla frequenza 741 (del 5° chakra) assistiamo ad un altro cambiamento non lineare ma ad un salto quantico: il fattore di incremento non è più 111 ma 102, anche questo riconducibile al 3.</a:t>
            </a:r>
            <a:endParaRPr lang="it-IT" sz="2400" b="1" dirty="0">
              <a:solidFill>
                <a:srgbClr val="002060"/>
              </a:solidFill>
              <a:effectLst/>
              <a:latin typeface="Times New Roman" panose="02020603050405020304" pitchFamily="18" charset="0"/>
              <a:ea typeface="Times New Roman" panose="02020603050405020304" pitchFamily="18" charset="0"/>
            </a:endParaRPr>
          </a:p>
          <a:p>
            <a:endParaRPr lang="it-IT" dirty="0"/>
          </a:p>
        </p:txBody>
      </p:sp>
      <p:sp>
        <p:nvSpPr>
          <p:cNvPr id="7" name="CasellaDiTesto 6">
            <a:extLst>
              <a:ext uri="{FF2B5EF4-FFF2-40B4-BE49-F238E27FC236}">
                <a16:creationId xmlns:a16="http://schemas.microsoft.com/office/drawing/2014/main" id="{5663D54E-82E2-4D1B-BD27-64503ECDB590}"/>
              </a:ext>
            </a:extLst>
          </p:cNvPr>
          <p:cNvSpPr txBox="1"/>
          <p:nvPr/>
        </p:nvSpPr>
        <p:spPr>
          <a:xfrm>
            <a:off x="838201" y="790873"/>
            <a:ext cx="2558715" cy="538609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800" b="1" dirty="0">
                <a:solidFill>
                  <a:schemeClr val="accent6">
                    <a:lumMod val="75000"/>
                  </a:schemeClr>
                </a:solidFill>
              </a:rPr>
              <a:t>  </a:t>
            </a:r>
            <a:r>
              <a:rPr kumimoji="0" lang="it-IT" sz="28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rPr>
              <a:t>63 +111=174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rPr>
              <a:t>174+111=285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rPr>
              <a:t>285+111=396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mn-ea"/>
                <a:cs typeface="+mn-cs"/>
              </a:rPr>
              <a:t>396+21=417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417+111=528</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528+111=639</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639+102=741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741+111=852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852+111=963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963+111=1074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1074+111=1185</a:t>
            </a:r>
            <a:endParaRPr kumimoji="0" lang="it-IT" sz="2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a:p>
            <a:r>
              <a:rPr lang="it-IT" sz="2800" dirty="0"/>
              <a:t>     </a:t>
            </a:r>
          </a:p>
        </p:txBody>
      </p:sp>
    </p:spTree>
    <p:extLst>
      <p:ext uri="{BB962C8B-B14F-4D97-AF65-F5344CB8AC3E}">
        <p14:creationId xmlns:p14="http://schemas.microsoft.com/office/powerpoint/2010/main" val="38670236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24F0750D-088D-41AE-8727-D589BC1092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78564" y="87856"/>
            <a:ext cx="7834871" cy="3508151"/>
          </a:xfrm>
        </p:spPr>
      </p:pic>
      <p:sp>
        <p:nvSpPr>
          <p:cNvPr id="7" name="CasellaDiTesto 6">
            <a:extLst>
              <a:ext uri="{FF2B5EF4-FFF2-40B4-BE49-F238E27FC236}">
                <a16:creationId xmlns:a16="http://schemas.microsoft.com/office/drawing/2014/main" id="{3E4FCBFE-036B-4E84-81DF-94C68B073726}"/>
              </a:ext>
            </a:extLst>
          </p:cNvPr>
          <p:cNvSpPr txBox="1"/>
          <p:nvPr/>
        </p:nvSpPr>
        <p:spPr>
          <a:xfrm>
            <a:off x="0" y="3596007"/>
            <a:ext cx="12031579" cy="3938129"/>
          </a:xfrm>
          <a:prstGeom prst="rect">
            <a:avLst/>
          </a:prstGeom>
          <a:noFill/>
        </p:spPr>
        <p:txBody>
          <a:bodyPr wrap="square">
            <a:spAutoFit/>
          </a:bodyPr>
          <a:lstStyle/>
          <a:p>
            <a:pPr algn="just">
              <a:lnSpc>
                <a:spcPct val="107000"/>
              </a:lnSpc>
              <a:spcAft>
                <a:spcPts val="800"/>
              </a:spcAft>
            </a:pPr>
            <a:r>
              <a:rPr kumimoji="0" lang="it-IT" sz="28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Calibri" panose="020F0502020204030204" pitchFamily="34" charset="0"/>
              </a:rPr>
              <a:t>Volendo riferirsi al racconto biblico della creazione dell’essere umano, questo è il momento in cui Dio soffia il suo Spirito nelle narici dell’essere umano: da questo momento lo Spirito Divino, che originariamente non appartiene alla realtà materiale, entra a far parte in maniera indissolubile della realtà materiale dell’essere umano, permettendogli così di riconoscere in se stesso l’Uno di tutta la creazione e così ricondurla, riconnetterla al Creatore, </a:t>
            </a:r>
            <a:r>
              <a:rPr lang="it-IT" sz="2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trasmutandola attraverso la propria consapevolezza.</a:t>
            </a:r>
            <a:endParaRPr lang="it-IT"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8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it-IT"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16432333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B050">
            <a:alpha val="74000"/>
          </a:srgbClr>
        </a:soli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E8FC88C1-E383-474A-920F-EF9F63ADDD9F}"/>
              </a:ext>
            </a:extLst>
          </p:cNvPr>
          <p:cNvSpPr txBox="1"/>
          <p:nvPr/>
        </p:nvSpPr>
        <p:spPr>
          <a:xfrm>
            <a:off x="205092" y="417094"/>
            <a:ext cx="6766560" cy="572951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6+3=9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C00CC"/>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1+7+4=12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 +2=3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C00CC"/>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2+8+5 = 15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1+5=6</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3+9+6=18,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4+1+7=12,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5+2+8=15,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6+3+9=18,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7+4+1=12,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8+5+2=15,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C00CC"/>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9+6+3 = 18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1+8=9</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10+7+4=21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2+1=3</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11+8+5=24         </a:t>
            </a:r>
            <a:r>
              <a:rPr kumimoji="0" lang="en-US"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2+4=6</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Segnaposto contenuto 2">
            <a:extLst>
              <a:ext uri="{FF2B5EF4-FFF2-40B4-BE49-F238E27FC236}">
                <a16:creationId xmlns:a16="http://schemas.microsoft.com/office/drawing/2014/main" id="{BA04EF2B-72B4-4522-B9B1-C763747F4264}"/>
              </a:ext>
            </a:extLst>
          </p:cNvPr>
          <p:cNvSpPr>
            <a:spLocks noGrp="1"/>
          </p:cNvSpPr>
          <p:nvPr>
            <p:ph idx="1"/>
          </p:nvPr>
        </p:nvSpPr>
        <p:spPr>
          <a:xfrm>
            <a:off x="6971652" y="417094"/>
            <a:ext cx="5220348" cy="3456406"/>
          </a:xfrm>
        </p:spPr>
        <p:txBody>
          <a:bodyPr>
            <a:normAutofit/>
          </a:bodyPr>
          <a:lstStyle/>
          <a:p>
            <a:pPr marL="0" indent="0">
              <a:lnSpc>
                <a:spcPct val="115000"/>
              </a:lnSpc>
              <a:spcAft>
                <a:spcPts val="1000"/>
              </a:spcAft>
              <a:buNone/>
            </a:pPr>
            <a:endParaRPr lang="it-IT" sz="26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15000"/>
              </a:lnSpc>
              <a:spcAft>
                <a:spcPts val="1000"/>
              </a:spcAft>
              <a:buNone/>
            </a:pPr>
            <a:r>
              <a:rPr lang="it-IT" sz="26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UT-La =3573 = 18= 9</a:t>
            </a:r>
            <a:endParaRPr lang="it-IT" sz="2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it-IT" sz="26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3573+174+285+936=4968=27=9</a:t>
            </a:r>
            <a:endParaRPr lang="it-IT" sz="2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it-IT" sz="26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4968+1074+1185+63 = 7290= 18= 9</a:t>
            </a:r>
            <a:endParaRPr lang="it-IT" sz="2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5" name="CasellaDiTesto 4">
            <a:extLst>
              <a:ext uri="{FF2B5EF4-FFF2-40B4-BE49-F238E27FC236}">
                <a16:creationId xmlns:a16="http://schemas.microsoft.com/office/drawing/2014/main" id="{EDF8A028-8DD0-42B6-BB8C-A98C70B3D400}"/>
              </a:ext>
            </a:extLst>
          </p:cNvPr>
          <p:cNvSpPr txBox="1"/>
          <p:nvPr/>
        </p:nvSpPr>
        <p:spPr>
          <a:xfrm>
            <a:off x="6845300" y="3730321"/>
            <a:ext cx="4900308" cy="2753639"/>
          </a:xfrm>
          <a:prstGeom prst="rect">
            <a:avLst/>
          </a:prstGeom>
          <a:noFill/>
        </p:spPr>
        <p:txBody>
          <a:bodyPr wrap="square">
            <a:spAutoFit/>
          </a:bodyPr>
          <a:lstStyle/>
          <a:p>
            <a:pPr algn="ctr">
              <a:lnSpc>
                <a:spcPct val="107000"/>
              </a:lnSpc>
              <a:spcAft>
                <a:spcPts val="800"/>
              </a:spcAft>
            </a:pPr>
            <a:r>
              <a:rPr lang="it-IT" sz="2400" b="1" kern="1200"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Nella sequenza 3- 6 -9, </a:t>
            </a:r>
          </a:p>
          <a:p>
            <a:pPr algn="ctr">
              <a:lnSpc>
                <a:spcPct val="107000"/>
              </a:lnSpc>
              <a:spcAft>
                <a:spcPts val="800"/>
              </a:spcAft>
            </a:pPr>
            <a:r>
              <a:rPr lang="it-IT" sz="2400" b="1" kern="1200"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3 rappresenta il Motore Primo, </a:t>
            </a:r>
          </a:p>
          <a:p>
            <a:pPr algn="ctr">
              <a:lnSpc>
                <a:spcPct val="107000"/>
              </a:lnSpc>
              <a:spcAft>
                <a:spcPts val="800"/>
              </a:spcAft>
            </a:pPr>
            <a:r>
              <a:rPr lang="it-IT" sz="2400" b="1" kern="1200"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6 l’atto creativo e la sua materializzazione, </a:t>
            </a:r>
          </a:p>
          <a:p>
            <a:pPr algn="ctr">
              <a:lnSpc>
                <a:spcPct val="107000"/>
              </a:lnSpc>
              <a:spcAft>
                <a:spcPts val="800"/>
              </a:spcAft>
            </a:pPr>
            <a:r>
              <a:rPr lang="it-IT" sz="2400" b="1" kern="1200"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9 la trasmutazione, il salto quantico di questo atto creativo materializzato</a:t>
            </a:r>
            <a:endParaRPr lang="it-IT"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162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50">
            <a:alpha val="71000"/>
          </a:srgbClr>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C426B7C2-15F0-48E3-8D45-23E4249C5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336" y="893104"/>
            <a:ext cx="6662163" cy="5729517"/>
          </a:xfrm>
          <a:prstGeom prst="rect">
            <a:avLst/>
          </a:prstGeom>
        </p:spPr>
      </p:pic>
      <p:sp>
        <p:nvSpPr>
          <p:cNvPr id="6" name="CasellaDiTesto 5">
            <a:extLst>
              <a:ext uri="{FF2B5EF4-FFF2-40B4-BE49-F238E27FC236}">
                <a16:creationId xmlns:a16="http://schemas.microsoft.com/office/drawing/2014/main" id="{94C63C1E-F7E3-41A7-A615-7080DDB689E6}"/>
              </a:ext>
            </a:extLst>
          </p:cNvPr>
          <p:cNvSpPr txBox="1"/>
          <p:nvPr/>
        </p:nvSpPr>
        <p:spPr>
          <a:xfrm>
            <a:off x="7159468" y="935976"/>
            <a:ext cx="5032531" cy="572951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do2</a:t>
            </a:r>
            <a:r>
              <a:rPr kumimoji="0" lang="it-IT" sz="20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chemeClr val="accent2">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schemeClr val="accent2">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all" spc="0" normalizeH="0" baseline="0" noProof="0" dirty="0">
                <a:ln>
                  <a:noFill/>
                </a:ln>
                <a:solidFill>
                  <a:srgbClr val="CC00CC"/>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1" i="0" u="none" strike="noStrike" kern="1200" cap="small" spc="0" normalizeH="0" baseline="0" noProof="0" dirty="0">
                <a:ln>
                  <a:noFill/>
                </a:ln>
                <a:solidFill>
                  <a:srgbClr val="CC00CC"/>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  </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fa3</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chemeClr val="accent1">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C00CC"/>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  </a:t>
            </a:r>
            <a:r>
              <a:rPr kumimoji="0" lang="en-US"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16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a:t>
            </a:r>
            <a:r>
              <a:rPr kumimoji="0" lang="en-US"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4</a:t>
            </a:r>
            <a:endPar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   </a:t>
            </a:r>
            <a:r>
              <a:rPr kumimoji="0" lang="en-US"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sol 4</a:t>
            </a:r>
            <a:endPar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  </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16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4</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  </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do5</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sz="2000" b="1" i="0" u="none" strike="noStrike" kern="1200" cap="none" spc="0" normalizeH="0" baseline="0" noProof="0" dirty="0">
                <a:ln>
                  <a:noFill/>
                </a:ln>
                <a:solidFill>
                  <a:schemeClr val="accent2">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16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5</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sz="2000" b="1" i="0" u="none" strike="noStrike" kern="1200" cap="none" spc="0" normalizeH="0" baseline="0" noProof="0" dirty="0">
                <a:ln>
                  <a:noFill/>
                </a:ln>
                <a:solidFill>
                  <a:schemeClr val="accent2">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5</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sz="2000" b="1" i="0" u="none" strike="noStrike" kern="1200" cap="none" spc="0" normalizeH="0" baseline="0" noProof="0" dirty="0">
                <a:ln>
                  <a:noFill/>
                </a:ln>
                <a:solidFill>
                  <a:schemeClr val="accent2">
                    <a:lumMod val="50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a:t>
            </a:r>
            <a:r>
              <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5</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C00CC"/>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20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    </a:t>
            </a:r>
            <a:r>
              <a:rPr kumimoji="0" lang="en-US"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b</a:t>
            </a:r>
            <a:r>
              <a:rPr kumimoji="0" lang="en-US"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5</a:t>
            </a:r>
            <a:endPar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do6</a:t>
            </a:r>
            <a:endPar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20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   </a:t>
            </a:r>
            <a:r>
              <a:rPr kumimoji="0" lang="en-US"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rPr>
              <a:t>re6</a:t>
            </a:r>
            <a:endParaRPr kumimoji="0" lang="it-IT" sz="200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CasellaDiTesto 6">
            <a:extLst>
              <a:ext uri="{FF2B5EF4-FFF2-40B4-BE49-F238E27FC236}">
                <a16:creationId xmlns:a16="http://schemas.microsoft.com/office/drawing/2014/main" id="{B70ACB8A-857B-4686-9943-E6A91D4F801B}"/>
              </a:ext>
            </a:extLst>
          </p:cNvPr>
          <p:cNvSpPr txBox="1"/>
          <p:nvPr/>
        </p:nvSpPr>
        <p:spPr>
          <a:xfrm>
            <a:off x="1203158" y="235379"/>
            <a:ext cx="3965766" cy="523220"/>
          </a:xfrm>
          <a:prstGeom prst="rect">
            <a:avLst/>
          </a:prstGeom>
          <a:noFill/>
        </p:spPr>
        <p:txBody>
          <a:bodyPr wrap="none" rtlCol="0">
            <a:spAutoFit/>
          </a:bodyPr>
          <a:lstStyle/>
          <a:p>
            <a:r>
              <a:rPr lang="it-IT" sz="2800" b="1" dirty="0">
                <a:solidFill>
                  <a:schemeClr val="bg1">
                    <a:lumMod val="95000"/>
                  </a:schemeClr>
                </a:solidFill>
              </a:rPr>
              <a:t>Scala temperata equabile</a:t>
            </a:r>
          </a:p>
        </p:txBody>
      </p:sp>
      <p:sp>
        <p:nvSpPr>
          <p:cNvPr id="8" name="CasellaDiTesto 7">
            <a:extLst>
              <a:ext uri="{FF2B5EF4-FFF2-40B4-BE49-F238E27FC236}">
                <a16:creationId xmlns:a16="http://schemas.microsoft.com/office/drawing/2014/main" id="{2EC6DBCD-54DE-4CC5-852D-214944CB6B67}"/>
              </a:ext>
            </a:extLst>
          </p:cNvPr>
          <p:cNvSpPr txBox="1"/>
          <p:nvPr/>
        </p:nvSpPr>
        <p:spPr>
          <a:xfrm>
            <a:off x="7159469" y="369884"/>
            <a:ext cx="4535226" cy="523220"/>
          </a:xfrm>
          <a:prstGeom prst="rect">
            <a:avLst/>
          </a:prstGeom>
          <a:noFill/>
        </p:spPr>
        <p:txBody>
          <a:bodyPr wrap="square" rtlCol="0">
            <a:spAutoFit/>
          </a:bodyPr>
          <a:lstStyle/>
          <a:p>
            <a:r>
              <a:rPr lang="it-IT" sz="2800" b="1" dirty="0">
                <a:solidFill>
                  <a:schemeClr val="bg1">
                    <a:lumMod val="95000"/>
                  </a:schemeClr>
                </a:solidFill>
              </a:rPr>
              <a:t>Sacre frequenze di solfeggio</a:t>
            </a:r>
          </a:p>
        </p:txBody>
      </p:sp>
    </p:spTree>
    <p:extLst>
      <p:ext uri="{BB962C8B-B14F-4D97-AF65-F5344CB8AC3E}">
        <p14:creationId xmlns:p14="http://schemas.microsoft.com/office/powerpoint/2010/main" val="19351009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0000">
            <a:alpha val="8000"/>
          </a:srgbClr>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F92C53D-230E-4D55-820C-023B3983EC6E}"/>
              </a:ext>
            </a:extLst>
          </p:cNvPr>
          <p:cNvSpPr txBox="1"/>
          <p:nvPr/>
        </p:nvSpPr>
        <p:spPr>
          <a:xfrm>
            <a:off x="137550" y="775581"/>
            <a:ext cx="5958450" cy="530683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6+3=9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1+7+4=12          </a:t>
            </a:r>
            <a:r>
              <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 +2=3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2+8+5 = 15        </a:t>
            </a:r>
            <a:r>
              <a:rPr kumimoji="0" lang="en-US"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1+5=6</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3+9+6=18,         </a:t>
            </a:r>
            <a:r>
              <a:rPr kumimoji="0" lang="en-US"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endPar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4+1+7=12,          </a:t>
            </a:r>
            <a:r>
              <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5+2+8=15,         </a:t>
            </a:r>
            <a:r>
              <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6+3+9=18,         </a:t>
            </a:r>
            <a:r>
              <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 = 9</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7+4+1=12,          </a:t>
            </a:r>
            <a:r>
              <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1+2 = 3</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8+5+2=15,          </a:t>
            </a:r>
            <a:r>
              <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1+5 = 6</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9+6+3 = 18         </a:t>
            </a:r>
            <a:r>
              <a:rPr kumimoji="0" lang="en-US"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1+8=9</a:t>
            </a:r>
            <a:endPar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10+7+4=21          </a:t>
            </a:r>
            <a:r>
              <a:rPr kumimoji="0" lang="en-US"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2+1=3</a:t>
            </a:r>
            <a:endPar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11+8+5=24         </a:t>
            </a:r>
            <a:r>
              <a:rPr kumimoji="0" lang="en-US"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2+4=6</a:t>
            </a:r>
            <a:endParaRPr kumimoji="0" lang="it-IT"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Rettangolo 2">
            <a:extLst>
              <a:ext uri="{FF2B5EF4-FFF2-40B4-BE49-F238E27FC236}">
                <a16:creationId xmlns:a16="http://schemas.microsoft.com/office/drawing/2014/main" id="{F2DCB080-664A-487D-A81F-C5EF7DC88318}"/>
              </a:ext>
            </a:extLst>
          </p:cNvPr>
          <p:cNvSpPr/>
          <p:nvPr/>
        </p:nvSpPr>
        <p:spPr>
          <a:xfrm>
            <a:off x="6273800" y="-339579"/>
            <a:ext cx="5499100" cy="7537156"/>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it-IT" sz="2400" b="1" dirty="0">
                <a:solidFill>
                  <a:schemeClr val="accent6">
                    <a:lumMod val="50000"/>
                  </a:schemeClr>
                </a:solidFill>
                <a:effectLst/>
                <a:latin typeface="Calibri" panose="020F0502020204030204" pitchFamily="34" charset="0"/>
                <a:ea typeface="Times New Roman" panose="02020603050405020304" pitchFamily="18" charset="0"/>
                <a:cs typeface="Calibri" panose="020F0502020204030204" pitchFamily="34" charset="0"/>
              </a:rPr>
              <a:t>Ciascuna delle tre scale, quella a 6, 9 e 12 toni, ha tre livelli di azione: il materiale, quello animico e quello cosmico.</a:t>
            </a:r>
            <a:endParaRPr lang="it-IT" sz="1100" b="1" dirty="0">
              <a:solidFill>
                <a:schemeClr val="accent6">
                  <a:lumMod val="50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endParaRPr lang="it-IT" sz="18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2400" b="1" dirty="0">
                <a:solidFill>
                  <a:schemeClr val="accent6">
                    <a:lumMod val="50000"/>
                  </a:schemeClr>
                </a:solidFill>
                <a:effectLst/>
                <a:latin typeface="Calibri" panose="020F0502020204030204" pitchFamily="34" charset="0"/>
                <a:ea typeface="Times New Roman" panose="02020603050405020304" pitchFamily="18" charset="0"/>
                <a:cs typeface="Calibri" panose="020F0502020204030204" pitchFamily="34" charset="0"/>
              </a:rPr>
              <a:t>Ognuno di questi livelli è formato da due frequenze nell’ esacordo di Guido d’Arezzo, da tre frequenze nella sequenza a 9 toni e da quattro frequenze nella scala a 12 corde. </a:t>
            </a:r>
            <a:endParaRPr lang="it-IT" sz="1100" b="1" dirty="0">
              <a:solidFill>
                <a:schemeClr val="accent6">
                  <a:lumMod val="50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endParaRPr lang="it-IT" sz="18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2400" b="1" dirty="0">
                <a:solidFill>
                  <a:schemeClr val="accent6">
                    <a:lumMod val="50000"/>
                  </a:schemeClr>
                </a:solidFill>
                <a:effectLst/>
                <a:latin typeface="Calibri" panose="020F0502020204030204" pitchFamily="34" charset="0"/>
                <a:ea typeface="Times New Roman" panose="02020603050405020304" pitchFamily="18" charset="0"/>
                <a:cs typeface="Calibri" panose="020F0502020204030204" pitchFamily="34" charset="0"/>
              </a:rPr>
              <a:t>Inoltre in ciascuna sequenza sono presenti energia maschile ed energia femminile: quest’ultima è rappresentata dalle frequenze dei singoli livelli, mentre quella maschile è rappresentata da tutte le sequenze della scala.</a:t>
            </a:r>
            <a:endParaRPr lang="it-IT" sz="18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95017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0000">
            <a:alpha val="8000"/>
          </a:srgbClr>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F92C53D-230E-4D55-820C-023B3983EC6E}"/>
              </a:ext>
            </a:extLst>
          </p:cNvPr>
          <p:cNvSpPr txBox="1"/>
          <p:nvPr/>
        </p:nvSpPr>
        <p:spPr>
          <a:xfrm>
            <a:off x="137550" y="775581"/>
            <a:ext cx="3532750" cy="5306837"/>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8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 HZ</a:t>
            </a:r>
            <a:endParaRPr kumimoji="0" lang="it-IT" sz="1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8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1800" b="1" i="0" u="none" strike="noStrike" kern="1200" cap="small"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174 HZ</a:t>
            </a:r>
            <a:endParaRPr kumimoji="0" lang="it-IT" sz="1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1800" b="1"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1800" b="0" i="0" u="none" strike="noStrike" kern="1200" cap="all"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285 HZ</a:t>
            </a:r>
            <a:endPar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DO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ut</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queant</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laxis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396 HZ</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resonare</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fibris</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417 HZ</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(mira </a:t>
            </a:r>
            <a:r>
              <a:rPr kumimoji="0" lang="it-IT"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gestorum</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528 HZ</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(famuli </a:t>
            </a:r>
            <a:r>
              <a:rPr kumimoji="0" lang="it-IT"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tuorum</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639 HZ</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SOL</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(solve polluti)               </a:t>
            </a:r>
            <a:r>
              <a:rPr kumimoji="0" lang="it-IT"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741 HZ</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labii</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reatum</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it-IT"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852 HZ</a:t>
            </a:r>
            <a:r>
              <a:rPr kumimoji="0" lang="it-IT"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1800" b="1" i="0" u="none" strike="noStrike" kern="1200" cap="all" spc="0" normalizeH="0" baseline="0" noProof="0" dirty="0" err="1">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a:t>
            </a:r>
            <a:r>
              <a:rPr kumimoji="0" lang="en-US" sz="1800" b="0"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Sancte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Joannes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963 HZ</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do</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1074 HZ     </a:t>
            </a:r>
          </a:p>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re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1185 HZ</a:t>
            </a:r>
            <a:endParaRPr kumimoji="0" lang="it-IT" sz="18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Parentesi graffa chiusa 3">
            <a:extLst>
              <a:ext uri="{FF2B5EF4-FFF2-40B4-BE49-F238E27FC236}">
                <a16:creationId xmlns:a16="http://schemas.microsoft.com/office/drawing/2014/main" id="{B467451C-7F30-4427-B574-123D50409417}"/>
              </a:ext>
            </a:extLst>
          </p:cNvPr>
          <p:cNvSpPr/>
          <p:nvPr/>
        </p:nvSpPr>
        <p:spPr>
          <a:xfrm>
            <a:off x="3670300" y="2171700"/>
            <a:ext cx="520700" cy="2514600"/>
          </a:xfrm>
          <a:prstGeom prst="rightBrace">
            <a:avLst/>
          </a:prstGeom>
          <a:noFill/>
          <a:ln w="254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5" name="CasellaDiTesto 4">
            <a:extLst>
              <a:ext uri="{FF2B5EF4-FFF2-40B4-BE49-F238E27FC236}">
                <a16:creationId xmlns:a16="http://schemas.microsoft.com/office/drawing/2014/main" id="{F12E02FE-FEF5-405A-B2B8-16168F56C8DE}"/>
              </a:ext>
            </a:extLst>
          </p:cNvPr>
          <p:cNvSpPr txBox="1"/>
          <p:nvPr/>
        </p:nvSpPr>
        <p:spPr>
          <a:xfrm>
            <a:off x="4191000" y="3198166"/>
            <a:ext cx="1965346" cy="461665"/>
          </a:xfrm>
          <a:prstGeom prst="rect">
            <a:avLst/>
          </a:prstGeom>
          <a:noFill/>
        </p:spPr>
        <p:txBody>
          <a:bodyPr wrap="none" rtlCol="0">
            <a:spAutoFit/>
          </a:bodyPr>
          <a:lstStyle/>
          <a:p>
            <a:r>
              <a:rPr lang="it-IT" sz="2400" b="1" dirty="0"/>
              <a:t>Essere umano</a:t>
            </a:r>
          </a:p>
        </p:txBody>
      </p:sp>
      <p:sp>
        <p:nvSpPr>
          <p:cNvPr id="6" name="Parentesi graffa chiusa 5">
            <a:extLst>
              <a:ext uri="{FF2B5EF4-FFF2-40B4-BE49-F238E27FC236}">
                <a16:creationId xmlns:a16="http://schemas.microsoft.com/office/drawing/2014/main" id="{6A2694FE-E303-4892-ABDF-B92507FC83F2}"/>
              </a:ext>
            </a:extLst>
          </p:cNvPr>
          <p:cNvSpPr/>
          <p:nvPr/>
        </p:nvSpPr>
        <p:spPr>
          <a:xfrm>
            <a:off x="6193100" y="1296785"/>
            <a:ext cx="520700" cy="3840480"/>
          </a:xfrm>
          <a:prstGeom prst="rightBrace">
            <a:avLst>
              <a:gd name="adj1" fmla="val 0"/>
              <a:gd name="adj2" fmla="val 50000"/>
            </a:avLst>
          </a:prstGeom>
          <a:noFill/>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8" name="Parentesi graffa chiusa 7">
            <a:extLst>
              <a:ext uri="{FF2B5EF4-FFF2-40B4-BE49-F238E27FC236}">
                <a16:creationId xmlns:a16="http://schemas.microsoft.com/office/drawing/2014/main" id="{66F7300F-8684-4681-85CC-1C5A625707AF}"/>
              </a:ext>
            </a:extLst>
          </p:cNvPr>
          <p:cNvSpPr/>
          <p:nvPr/>
        </p:nvSpPr>
        <p:spPr>
          <a:xfrm>
            <a:off x="8418796" y="775580"/>
            <a:ext cx="520700" cy="5306837"/>
          </a:xfrm>
          <a:prstGeom prst="rightBrace">
            <a:avLst>
              <a:gd name="adj1" fmla="val 0"/>
              <a:gd name="adj2" fmla="val 50000"/>
            </a:avLst>
          </a:prstGeom>
          <a:noFill/>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p>
        </p:txBody>
      </p:sp>
      <p:sp>
        <p:nvSpPr>
          <p:cNvPr id="10" name="CasellaDiTesto 9">
            <a:extLst>
              <a:ext uri="{FF2B5EF4-FFF2-40B4-BE49-F238E27FC236}">
                <a16:creationId xmlns:a16="http://schemas.microsoft.com/office/drawing/2014/main" id="{BA9FD82C-63FD-473D-8867-8A650EA196E7}"/>
              </a:ext>
            </a:extLst>
          </p:cNvPr>
          <p:cNvSpPr txBox="1"/>
          <p:nvPr/>
        </p:nvSpPr>
        <p:spPr>
          <a:xfrm>
            <a:off x="8679146" y="2171700"/>
            <a:ext cx="3255499" cy="2841034"/>
          </a:xfrm>
          <a:prstGeom prst="rect">
            <a:avLst/>
          </a:prstGeom>
          <a:noFill/>
        </p:spPr>
        <p:txBody>
          <a:bodyPr wrap="square">
            <a:spAutoFit/>
          </a:bodyPr>
          <a:lstStyle/>
          <a:p>
            <a:pPr algn="ctr">
              <a:lnSpc>
                <a:spcPct val="107000"/>
              </a:lnSpc>
              <a:spcAft>
                <a:spcPts val="800"/>
              </a:spcAft>
            </a:pPr>
            <a:r>
              <a:rPr lang="it-IT" sz="2400" dirty="0">
                <a:effectLst/>
                <a:latin typeface="Calibri" panose="020F0502020204030204" pitchFamily="34" charset="0"/>
                <a:ea typeface="Times New Roman" panose="02020603050405020304" pitchFamily="18" charset="0"/>
                <a:cs typeface="Calibri" panose="020F0502020204030204" pitchFamily="34" charset="0"/>
              </a:rPr>
              <a:t> </a:t>
            </a:r>
            <a:r>
              <a:rPr lang="it-IT" sz="24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T</a:t>
            </a:r>
            <a:r>
              <a:rPr lang="it-IT" sz="24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utte le dimensioni della natura: quella puramente materiale, quella vivente compreso l’uomo e, tramite questo, la dimensione spirituale</a:t>
            </a:r>
            <a:r>
              <a:rPr lang="it-IT" sz="2400" b="1" dirty="0">
                <a:effectLst/>
                <a:latin typeface="Calibri" panose="020F0502020204030204" pitchFamily="34" charset="0"/>
                <a:ea typeface="Times New Roman" panose="02020603050405020304" pitchFamily="18" charset="0"/>
                <a:cs typeface="Calibri" panose="020F0502020204030204" pitchFamily="34" charset="0"/>
              </a:rPr>
              <a:t>.</a:t>
            </a:r>
            <a:endParaRPr lang="it-IT"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sellaDiTesto 10">
            <a:extLst>
              <a:ext uri="{FF2B5EF4-FFF2-40B4-BE49-F238E27FC236}">
                <a16:creationId xmlns:a16="http://schemas.microsoft.com/office/drawing/2014/main" id="{63F733D1-705A-4AA0-8CA3-44F2CDDA36A9}"/>
              </a:ext>
            </a:extLst>
          </p:cNvPr>
          <p:cNvSpPr txBox="1"/>
          <p:nvPr/>
        </p:nvSpPr>
        <p:spPr>
          <a:xfrm>
            <a:off x="6593934" y="2008644"/>
            <a:ext cx="2119973" cy="2677656"/>
          </a:xfrm>
          <a:prstGeom prst="rect">
            <a:avLst/>
          </a:prstGeom>
          <a:noFill/>
        </p:spPr>
        <p:txBody>
          <a:bodyPr wrap="square">
            <a:spAutoFit/>
          </a:bodyPr>
          <a:lstStyle/>
          <a:p>
            <a:r>
              <a:rPr lang="it-IT" sz="2400" b="1" dirty="0">
                <a:solidFill>
                  <a:srgbClr val="FF0000"/>
                </a:solidFill>
                <a:effectLst/>
                <a:latin typeface="Calibri" panose="020F0502020204030204" pitchFamily="34" charset="0"/>
                <a:ea typeface="Times New Roman" panose="02020603050405020304" pitchFamily="18" charset="0"/>
              </a:rPr>
              <a:t>integra l’essere umano con le altre forme di vita della natura e lo apre alla realtà divina</a:t>
            </a:r>
            <a:endParaRPr lang="it-IT" sz="2400" b="1" dirty="0">
              <a:solidFill>
                <a:srgbClr val="FF0000"/>
              </a:solidFill>
            </a:endParaRPr>
          </a:p>
        </p:txBody>
      </p:sp>
    </p:spTree>
    <p:extLst>
      <p:ext uri="{BB962C8B-B14F-4D97-AF65-F5344CB8AC3E}">
        <p14:creationId xmlns:p14="http://schemas.microsoft.com/office/powerpoint/2010/main" val="36059097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L SIGILLO DI SALOMONE – Rinascita Universale">
            <a:extLst>
              <a:ext uri="{FF2B5EF4-FFF2-40B4-BE49-F238E27FC236}">
                <a16:creationId xmlns:a16="http://schemas.microsoft.com/office/drawing/2014/main" id="{7EFEE99A-2C41-4541-939E-32A47A9F80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936377" cy="6936377"/>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9BD41830-E517-4B8E-8876-C1A7E3BADB32}"/>
              </a:ext>
            </a:extLst>
          </p:cNvPr>
          <p:cNvSpPr txBox="1"/>
          <p:nvPr/>
        </p:nvSpPr>
        <p:spPr>
          <a:xfrm>
            <a:off x="7502236" y="143620"/>
            <a:ext cx="4468091" cy="5915017"/>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Times New Roman" panose="02020603050405020304" pitchFamily="18" charset="0"/>
                <a:cs typeface="Times New Roman" panose="02020603050405020304" pitchFamily="18" charset="0"/>
              </a:rPr>
              <a:t>Una interpretazione di questi due triangoli contrapposti potrebbe basarsi sul duale integrativo.</a:t>
            </a:r>
          </a:p>
          <a:p>
            <a:pPr algn="ctr">
              <a:lnSpc>
                <a:spcPct val="107000"/>
              </a:lnSpc>
              <a:spcAft>
                <a:spcPts val="800"/>
              </a:spcAft>
            </a:pPr>
            <a:r>
              <a:rPr lang="it-IT" sz="2400" b="1" dirty="0">
                <a:effectLst/>
                <a:latin typeface="Calibri" panose="020F0502020204030204" pitchFamily="34" charset="0"/>
                <a:ea typeface="Times New Roman" panose="02020603050405020304" pitchFamily="18" charset="0"/>
                <a:cs typeface="Times New Roman" panose="02020603050405020304" pitchFamily="18" charset="0"/>
              </a:rPr>
              <a:t> un triangolo rappresenta la Realtà Trina del divino, </a:t>
            </a:r>
          </a:p>
          <a:p>
            <a:pPr algn="ctr">
              <a:lnSpc>
                <a:spcPct val="107000"/>
              </a:lnSpc>
              <a:spcAft>
                <a:spcPts val="800"/>
              </a:spcAft>
            </a:pPr>
            <a:r>
              <a:rPr lang="it-IT" sz="2400" b="1" dirty="0">
                <a:effectLst/>
                <a:latin typeface="Calibri" panose="020F0502020204030204" pitchFamily="34" charset="0"/>
                <a:ea typeface="Times New Roman" panose="02020603050405020304" pitchFamily="18" charset="0"/>
                <a:cs typeface="Times New Roman" panose="02020603050405020304" pitchFamily="18" charset="0"/>
              </a:rPr>
              <a:t>l’altro triangolo rappresenta le tre dimensioni dell’essere umano, come dette da S. Paolo: corpo materiale, anima, corpo spirituale.</a:t>
            </a:r>
          </a:p>
          <a:p>
            <a:pPr algn="just">
              <a:lnSpc>
                <a:spcPct val="107000"/>
              </a:lnSpc>
              <a:spcAft>
                <a:spcPts val="800"/>
              </a:spcAft>
            </a:pPr>
            <a:r>
              <a:rPr lang="it-IT" sz="2400" b="1" dirty="0">
                <a:effectLst/>
                <a:latin typeface="Calibri" panose="020F0502020204030204" pitchFamily="34" charset="0"/>
                <a:ea typeface="Times New Roman" panose="02020603050405020304" pitchFamily="18" charset="0"/>
                <a:cs typeface="Times New Roman" panose="02020603050405020304" pitchFamily="18" charset="0"/>
              </a:rPr>
              <a:t> I due triangoli sono contrapposti ma strettamente connessi, intricati, a formare la stella a 6 punte.</a:t>
            </a:r>
            <a:r>
              <a:rPr lang="it-IT" sz="2400" b="1"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9635717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L SIGILLO DI SALOMONE – Rinascita Universale">
            <a:extLst>
              <a:ext uri="{FF2B5EF4-FFF2-40B4-BE49-F238E27FC236}">
                <a16:creationId xmlns:a16="http://schemas.microsoft.com/office/drawing/2014/main" id="{7EFEE99A-2C41-4541-939E-32A47A9F80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3" y="-16620"/>
            <a:ext cx="6936377" cy="6936377"/>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C7EDCC66-FAF2-4417-9CCA-E1AF969393E4}"/>
              </a:ext>
            </a:extLst>
          </p:cNvPr>
          <p:cNvSpPr txBox="1"/>
          <p:nvPr/>
        </p:nvSpPr>
        <p:spPr>
          <a:xfrm>
            <a:off x="3129145" y="681644"/>
            <a:ext cx="651140" cy="461665"/>
          </a:xfrm>
          <a:prstGeom prst="rect">
            <a:avLst/>
          </a:prstGeom>
          <a:noFill/>
        </p:spPr>
        <p:txBody>
          <a:bodyPr wrap="none" rtlCol="0">
            <a:spAutoFit/>
          </a:bodyPr>
          <a:lstStyle/>
          <a:p>
            <a:r>
              <a:rPr lang="it-IT" sz="2400" b="1" dirty="0"/>
              <a:t>396</a:t>
            </a:r>
          </a:p>
        </p:txBody>
      </p:sp>
      <p:sp>
        <p:nvSpPr>
          <p:cNvPr id="6" name="CasellaDiTesto 5">
            <a:extLst>
              <a:ext uri="{FF2B5EF4-FFF2-40B4-BE49-F238E27FC236}">
                <a16:creationId xmlns:a16="http://schemas.microsoft.com/office/drawing/2014/main" id="{A3D0AD09-E0FE-44BB-B955-356ECF6D55EC}"/>
              </a:ext>
            </a:extLst>
          </p:cNvPr>
          <p:cNvSpPr txBox="1"/>
          <p:nvPr/>
        </p:nvSpPr>
        <p:spPr>
          <a:xfrm>
            <a:off x="5389445" y="1978659"/>
            <a:ext cx="651140" cy="461665"/>
          </a:xfrm>
          <a:prstGeom prst="rect">
            <a:avLst/>
          </a:prstGeom>
          <a:noFill/>
        </p:spPr>
        <p:txBody>
          <a:bodyPr wrap="none" rtlCol="0">
            <a:spAutoFit/>
          </a:bodyPr>
          <a:lstStyle/>
          <a:p>
            <a:r>
              <a:rPr lang="it-IT" sz="2400" b="1" dirty="0"/>
              <a:t>417</a:t>
            </a:r>
          </a:p>
        </p:txBody>
      </p:sp>
      <p:sp>
        <p:nvSpPr>
          <p:cNvPr id="7" name="CasellaDiTesto 6">
            <a:extLst>
              <a:ext uri="{FF2B5EF4-FFF2-40B4-BE49-F238E27FC236}">
                <a16:creationId xmlns:a16="http://schemas.microsoft.com/office/drawing/2014/main" id="{8D007B82-9107-4813-90AD-FCEC781A8BF7}"/>
              </a:ext>
            </a:extLst>
          </p:cNvPr>
          <p:cNvSpPr txBox="1"/>
          <p:nvPr/>
        </p:nvSpPr>
        <p:spPr>
          <a:xfrm>
            <a:off x="5424477" y="4564769"/>
            <a:ext cx="651140" cy="461665"/>
          </a:xfrm>
          <a:prstGeom prst="rect">
            <a:avLst/>
          </a:prstGeom>
          <a:noFill/>
        </p:spPr>
        <p:txBody>
          <a:bodyPr wrap="none" rtlCol="0">
            <a:spAutoFit/>
          </a:bodyPr>
          <a:lstStyle/>
          <a:p>
            <a:r>
              <a:rPr lang="it-IT" sz="2400" b="1" dirty="0"/>
              <a:t>528</a:t>
            </a:r>
          </a:p>
        </p:txBody>
      </p:sp>
      <p:sp>
        <p:nvSpPr>
          <p:cNvPr id="8" name="CasellaDiTesto 7">
            <a:extLst>
              <a:ext uri="{FF2B5EF4-FFF2-40B4-BE49-F238E27FC236}">
                <a16:creationId xmlns:a16="http://schemas.microsoft.com/office/drawing/2014/main" id="{DDFB7BA6-0C3A-4446-8C2E-FC160CEB977F}"/>
              </a:ext>
            </a:extLst>
          </p:cNvPr>
          <p:cNvSpPr txBox="1"/>
          <p:nvPr/>
        </p:nvSpPr>
        <p:spPr>
          <a:xfrm>
            <a:off x="3129146" y="5910354"/>
            <a:ext cx="651140" cy="461665"/>
          </a:xfrm>
          <a:prstGeom prst="rect">
            <a:avLst/>
          </a:prstGeom>
          <a:noFill/>
        </p:spPr>
        <p:txBody>
          <a:bodyPr wrap="none" rtlCol="0">
            <a:spAutoFit/>
          </a:bodyPr>
          <a:lstStyle/>
          <a:p>
            <a:r>
              <a:rPr lang="it-IT" sz="2400" b="1" dirty="0"/>
              <a:t>639</a:t>
            </a:r>
          </a:p>
        </p:txBody>
      </p:sp>
      <p:sp>
        <p:nvSpPr>
          <p:cNvPr id="9" name="CasellaDiTesto 8">
            <a:extLst>
              <a:ext uri="{FF2B5EF4-FFF2-40B4-BE49-F238E27FC236}">
                <a16:creationId xmlns:a16="http://schemas.microsoft.com/office/drawing/2014/main" id="{ECEF0B58-886B-427A-9599-33C406695E78}"/>
              </a:ext>
            </a:extLst>
          </p:cNvPr>
          <p:cNvSpPr txBox="1"/>
          <p:nvPr/>
        </p:nvSpPr>
        <p:spPr>
          <a:xfrm>
            <a:off x="860787" y="1978889"/>
            <a:ext cx="651140" cy="461665"/>
          </a:xfrm>
          <a:prstGeom prst="rect">
            <a:avLst/>
          </a:prstGeom>
          <a:noFill/>
        </p:spPr>
        <p:txBody>
          <a:bodyPr wrap="none" rtlCol="0">
            <a:spAutoFit/>
          </a:bodyPr>
          <a:lstStyle/>
          <a:p>
            <a:r>
              <a:rPr lang="it-IT" sz="2400" b="1" dirty="0"/>
              <a:t>852</a:t>
            </a:r>
          </a:p>
        </p:txBody>
      </p:sp>
      <p:sp>
        <p:nvSpPr>
          <p:cNvPr id="10" name="CasellaDiTesto 9">
            <a:extLst>
              <a:ext uri="{FF2B5EF4-FFF2-40B4-BE49-F238E27FC236}">
                <a16:creationId xmlns:a16="http://schemas.microsoft.com/office/drawing/2014/main" id="{AD1092F5-45EC-4F88-80B8-A8B8D0A40DD1}"/>
              </a:ext>
            </a:extLst>
          </p:cNvPr>
          <p:cNvSpPr txBox="1"/>
          <p:nvPr/>
        </p:nvSpPr>
        <p:spPr>
          <a:xfrm>
            <a:off x="837219" y="4512740"/>
            <a:ext cx="651140" cy="461665"/>
          </a:xfrm>
          <a:prstGeom prst="rect">
            <a:avLst/>
          </a:prstGeom>
          <a:noFill/>
        </p:spPr>
        <p:txBody>
          <a:bodyPr wrap="none" rtlCol="0">
            <a:spAutoFit/>
          </a:bodyPr>
          <a:lstStyle/>
          <a:p>
            <a:r>
              <a:rPr lang="it-IT" sz="2400" b="1" dirty="0"/>
              <a:t>741</a:t>
            </a:r>
          </a:p>
        </p:txBody>
      </p:sp>
      <p:sp>
        <p:nvSpPr>
          <p:cNvPr id="11" name="CasellaDiTesto 10">
            <a:extLst>
              <a:ext uri="{FF2B5EF4-FFF2-40B4-BE49-F238E27FC236}">
                <a16:creationId xmlns:a16="http://schemas.microsoft.com/office/drawing/2014/main" id="{D79C9157-AEDC-45E0-BF07-B67472BB0FDE}"/>
              </a:ext>
            </a:extLst>
          </p:cNvPr>
          <p:cNvSpPr txBox="1"/>
          <p:nvPr/>
        </p:nvSpPr>
        <p:spPr>
          <a:xfrm>
            <a:off x="7025699" y="229922"/>
            <a:ext cx="5027755" cy="6247864"/>
          </a:xfrm>
          <a:prstGeom prst="rect">
            <a:avLst/>
          </a:prstGeom>
          <a:noFill/>
        </p:spPr>
        <p:txBody>
          <a:bodyPr wrap="square">
            <a:spAutoFit/>
          </a:bodyPr>
          <a:lstStyle/>
          <a:p>
            <a:pPr algn="ct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Se ad ogni vertice dei triangoli associamo le note dell’esacordo, secondo la loro successione, potremmo avere chiaro che il tempio del divino è l’essere umano.</a:t>
            </a:r>
          </a:p>
          <a:p>
            <a:pPr algn="ctr"/>
            <a:endParaRPr lang="it-IT" sz="2000" b="1" dirty="0">
              <a:latin typeface="Calibri" panose="020F0502020204030204" pitchFamily="34" charset="0"/>
              <a:ea typeface="Calibri" panose="020F0502020204030204" pitchFamily="34" charset="0"/>
              <a:cs typeface="Times New Roman" panose="02020603050405020304" pitchFamily="18" charset="0"/>
            </a:endParaRPr>
          </a:p>
          <a:p>
            <a:pPr algn="ct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In ciascuno dei due triangoli, la somma delle tre frequenze è il numero 18 = 9</a:t>
            </a:r>
          </a:p>
          <a:p>
            <a:pPr algn="ctr"/>
            <a:endParaRPr lang="it-IT" sz="2000" b="1"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Il tempio di Gerusalemme è solo un simbolo di un’altra realtà:</a:t>
            </a:r>
          </a:p>
          <a:p>
            <a:pPr algn="ctr"/>
            <a:endParaRPr lang="it-IT" sz="20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 il tempio del Divino, dell’IO SONO, della Coscienza Universale dell’Essere,</a:t>
            </a:r>
          </a:p>
          <a:p>
            <a:pPr algn="ct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 è l’essere umano, </a:t>
            </a:r>
          </a:p>
          <a:p>
            <a:pPr algn="ct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terra abitata dallo Spirito Creatore in un connubio strettissimo, inseparabile, di amore e donazione, totale e reciproca,</a:t>
            </a:r>
          </a:p>
          <a:p>
            <a:pPr algn="ct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 di sé stessi per formare </a:t>
            </a:r>
          </a:p>
          <a:p>
            <a:pPr algn="ctr"/>
            <a:endParaRPr lang="it-IT" sz="20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it-IT" sz="2000" b="1" dirty="0">
                <a:effectLst/>
                <a:latin typeface="Calibri" panose="020F0502020204030204" pitchFamily="34" charset="0"/>
                <a:ea typeface="Times New Roman" panose="02020603050405020304" pitchFamily="18" charset="0"/>
                <a:cs typeface="Times New Roman" panose="02020603050405020304" pitchFamily="18" charset="0"/>
              </a:rPr>
              <a:t>UN’UNICA SOLA REALTA’.</a:t>
            </a:r>
            <a:endParaRPr lang="it-IT"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9851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alpha val="89000"/>
          </a:srgbClr>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56BC6F3-D55F-4FE1-A9D6-6B4D38A4E938}"/>
              </a:ext>
            </a:extLst>
          </p:cNvPr>
          <p:cNvSpPr txBox="1"/>
          <p:nvPr/>
        </p:nvSpPr>
        <p:spPr>
          <a:xfrm>
            <a:off x="5041757" y="857430"/>
            <a:ext cx="6093228" cy="5143139"/>
          </a:xfrm>
          <a:prstGeom prst="rect">
            <a:avLst/>
          </a:prstGeom>
          <a:noFill/>
        </p:spPr>
        <p:txBody>
          <a:bodyPr wrap="square">
            <a:spAutoFit/>
          </a:bodyPr>
          <a:lstStyle/>
          <a:p>
            <a:pPr algn="just">
              <a:lnSpc>
                <a:spcPct val="107000"/>
              </a:lnSpc>
              <a:spcAft>
                <a:spcPts val="800"/>
              </a:spcAft>
            </a:pPr>
            <a:r>
              <a:rPr lang="it-IT" sz="28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Isaia 55,10-11: </a:t>
            </a:r>
            <a:r>
              <a:rPr lang="it-IT" sz="28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come infatti la pioggia e la neve scendono dal cielo e non vi ritornano senza aver irrigato la terra, senza averla fecondata e fatta germogliare, perché dia seme al seminatore e pane da mangiare, così sarà della parola uscita dalla mia bocca: non ritornerà a me senza effetto, senza aver operato ciò che desidero e senza aver compiuto ciò per cui l’ho mandata.</a:t>
            </a:r>
            <a:endParaRPr lang="it-IT"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Il profeta isaia immagini e fotografie stock ad alta risoluzione - Alamy">
            <a:extLst>
              <a:ext uri="{FF2B5EF4-FFF2-40B4-BE49-F238E27FC236}">
                <a16:creationId xmlns:a16="http://schemas.microsoft.com/office/drawing/2014/main" id="{3EEE609B-6C2E-40F0-B5D6-662A6D4B90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18" y="199505"/>
            <a:ext cx="38973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156CD453-AD82-4956-9A05-86E922A0A227}"/>
              </a:ext>
            </a:extLst>
          </p:cNvPr>
          <p:cNvSpPr/>
          <p:nvPr/>
        </p:nvSpPr>
        <p:spPr>
          <a:xfrm>
            <a:off x="0" y="6650182"/>
            <a:ext cx="4103631" cy="46551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689676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alpha val="90000"/>
          </a:srgbClr>
        </a:solidFill>
        <a:effectLst/>
      </p:bgPr>
    </p:bg>
    <p:spTree>
      <p:nvGrpSpPr>
        <p:cNvPr id="1" name=""/>
        <p:cNvGrpSpPr/>
        <p:nvPr/>
      </p:nvGrpSpPr>
      <p:grpSpPr>
        <a:xfrm>
          <a:off x="0" y="0"/>
          <a:ext cx="0" cy="0"/>
          <a:chOff x="0" y="0"/>
          <a:chExt cx="0" cy="0"/>
        </a:xfrm>
      </p:grpSpPr>
      <p:pic>
        <p:nvPicPr>
          <p:cNvPr id="4098" name="Picture 2" descr="San Paolo il mistico e una lezione per l'oggi - La Nuova Bussola Quotidiana">
            <a:extLst>
              <a:ext uri="{FF2B5EF4-FFF2-40B4-BE49-F238E27FC236}">
                <a16:creationId xmlns:a16="http://schemas.microsoft.com/office/drawing/2014/main" id="{4EB204FD-4830-4E60-BE58-EEFF24F5E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8581" y="83125"/>
            <a:ext cx="6472844" cy="6716684"/>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a:extLst>
              <a:ext uri="{FF2B5EF4-FFF2-40B4-BE49-F238E27FC236}">
                <a16:creationId xmlns:a16="http://schemas.microsoft.com/office/drawing/2014/main" id="{CFED46F6-AD2D-4429-A685-6B5CC90050E9}"/>
              </a:ext>
            </a:extLst>
          </p:cNvPr>
          <p:cNvSpPr/>
          <p:nvPr/>
        </p:nvSpPr>
        <p:spPr>
          <a:xfrm>
            <a:off x="3458095" y="83125"/>
            <a:ext cx="1546168" cy="6774875"/>
          </a:xfrm>
          <a:prstGeom prst="rect">
            <a:avLst/>
          </a:prstGeom>
          <a:solidFill>
            <a:srgbClr val="002060">
              <a:alpha val="89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77C53AE0-6760-4FF6-AD6A-840379A9BF16}"/>
              </a:ext>
            </a:extLst>
          </p:cNvPr>
          <p:cNvSpPr txBox="1"/>
          <p:nvPr/>
        </p:nvSpPr>
        <p:spPr>
          <a:xfrm>
            <a:off x="3690849" y="412597"/>
            <a:ext cx="8279477" cy="5632311"/>
          </a:xfrm>
          <a:prstGeom prst="rect">
            <a:avLst/>
          </a:prstGeom>
          <a:noFill/>
        </p:spPr>
        <p:txBody>
          <a:bodyPr wrap="square">
            <a:spAutoFit/>
          </a:bodyPr>
          <a:lstStyle/>
          <a:p>
            <a:pPr algn="just"/>
            <a:r>
              <a:rPr lang="it-IT" sz="24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lettera ai romani 8,19-23: </a:t>
            </a:r>
          </a:p>
          <a:p>
            <a:pPr algn="just"/>
            <a:endParaRPr lang="it-IT" sz="2400" b="1" i="1" dirty="0">
              <a:solidFill>
                <a:schemeClr val="bg1"/>
              </a:solidFill>
              <a:latin typeface="Calibri" panose="020F0502020204030204" pitchFamily="34" charset="0"/>
              <a:ea typeface="Times New Roman" panose="02020603050405020304" pitchFamily="18" charset="0"/>
              <a:cs typeface="Calibri" panose="020F0502020204030204" pitchFamily="34" charset="0"/>
            </a:endParaRPr>
          </a:p>
          <a:p>
            <a:pPr algn="ctr"/>
            <a:r>
              <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la creazione stessa attende con impazienza la rivelazione dei figli di Dio; </a:t>
            </a:r>
          </a:p>
          <a:p>
            <a:pPr algn="ctr"/>
            <a:endPar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r>
              <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essa infatti è sottomessa alla caducità, non per suo volere ma per volere di colui che l’ha sottomessa, </a:t>
            </a:r>
          </a:p>
          <a:p>
            <a:pPr algn="ctr"/>
            <a:r>
              <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 nutre la speranza di essere lei pure liberata dalla schiavitù della corruzione per entrare nella </a:t>
            </a:r>
          </a:p>
          <a:p>
            <a:pPr algn="ctr"/>
            <a:r>
              <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libertà della gloria dei figli di Dio. </a:t>
            </a:r>
          </a:p>
          <a:p>
            <a:pPr algn="ctr"/>
            <a:r>
              <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Sappiamo bene infatti che tutta la creazione geme e soffre</a:t>
            </a:r>
          </a:p>
          <a:p>
            <a:pPr algn="ctr"/>
            <a:r>
              <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nelle doglie del parto; </a:t>
            </a:r>
          </a:p>
          <a:p>
            <a:pPr algn="ctr"/>
            <a:r>
              <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essa non è la sola, ma anche noi, </a:t>
            </a:r>
          </a:p>
          <a:p>
            <a:pPr algn="ctr"/>
            <a:r>
              <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che possediamo le primizie dello spirito, </a:t>
            </a:r>
          </a:p>
          <a:p>
            <a:pPr algn="ctr"/>
            <a:r>
              <a:rPr lang="it-IT" sz="24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gemiamo interiormente aspettando l’adozione a figli. </a:t>
            </a:r>
            <a:endParaRPr lang="it-IT"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29696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aching &amp; meditazione... provare per credere">
            <a:extLst>
              <a:ext uri="{FF2B5EF4-FFF2-40B4-BE49-F238E27FC236}">
                <a16:creationId xmlns:a16="http://schemas.microsoft.com/office/drawing/2014/main" id="{0C3851ED-C42F-4BC1-823E-534090A5FA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07" y="-26494"/>
            <a:ext cx="12618720" cy="7689121"/>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EAB4C2E8-CBD9-4D74-B6B8-42631E25EBFE}"/>
              </a:ext>
            </a:extLst>
          </p:cNvPr>
          <p:cNvSpPr txBox="1"/>
          <p:nvPr/>
        </p:nvSpPr>
        <p:spPr>
          <a:xfrm>
            <a:off x="0" y="496338"/>
            <a:ext cx="12192000" cy="5269456"/>
          </a:xfrm>
          <a:prstGeom prst="rect">
            <a:avLst/>
          </a:prstGeom>
          <a:noFill/>
        </p:spPr>
        <p:txBody>
          <a:bodyPr wrap="square">
            <a:spAutoFit/>
          </a:bodyPr>
          <a:lstStyle/>
          <a:p>
            <a:pPr lvl="0" algn="ctr">
              <a:lnSpc>
                <a:spcPct val="107000"/>
              </a:lnSpc>
            </a:pPr>
            <a:r>
              <a:rPr lang="it-IT" sz="36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CICLO DI 6 MEDITAZIONI</a:t>
            </a:r>
          </a:p>
          <a:p>
            <a:pPr lvl="0" algn="ctr">
              <a:lnSpc>
                <a:spcPct val="107000"/>
              </a:lnSpc>
            </a:pPr>
            <a:endParaRPr lang="it-IT" sz="3200" b="1" dirty="0">
              <a:latin typeface="Calibri" panose="020F0502020204030204" pitchFamily="34" charset="0"/>
              <a:ea typeface="Times New Roman" panose="02020603050405020304" pitchFamily="18" charset="0"/>
              <a:cs typeface="Calibri" panose="020F0502020204030204" pitchFamily="34" charset="0"/>
            </a:endParaRPr>
          </a:p>
          <a:p>
            <a:pPr lvl="0" algn="ctr">
              <a:lnSpc>
                <a:spcPct val="107000"/>
              </a:lnSpc>
            </a:pPr>
            <a:endParaRPr lang="it-IT" sz="3200" b="1"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ctr">
              <a:lnSpc>
                <a:spcPct val="107000"/>
              </a:lnSpc>
              <a:buFont typeface="+mj-lt"/>
              <a:buAutoNum type="arabicPeriod"/>
            </a:pPr>
            <a:r>
              <a:rPr lang="it-IT" sz="36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Cominceremo con la scala a 6 toni di Guido d’Arezzo</a:t>
            </a:r>
            <a:endPar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buFont typeface="+mj-lt"/>
              <a:buAutoNum type="arabicPeriod"/>
            </a:pPr>
            <a:r>
              <a:rPr lang="it-IT" sz="36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poi  la scala a 6 toni più i tre livelli</a:t>
            </a:r>
            <a:endPar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buFont typeface="+mj-lt"/>
              <a:buAutoNum type="arabicPeriod"/>
            </a:pPr>
            <a:r>
              <a:rPr lang="it-IT" sz="36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 Poi la scala a 9 toni </a:t>
            </a:r>
            <a:endPar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buFont typeface="+mj-lt"/>
              <a:buAutoNum type="arabicPeriod"/>
            </a:pPr>
            <a:r>
              <a:rPr lang="it-IT" sz="36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Poi la scala a 9 toni con i tre livelli di azione di questa scala</a:t>
            </a:r>
            <a:endPar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buFont typeface="+mj-lt"/>
              <a:buAutoNum type="arabicPeriod"/>
            </a:pPr>
            <a:r>
              <a:rPr lang="it-IT" sz="36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Poi la scala a 12 toni</a:t>
            </a:r>
            <a:endPar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spcAft>
                <a:spcPts val="800"/>
              </a:spcAft>
              <a:buFont typeface="+mj-lt"/>
              <a:buAutoNum type="arabicPeriod"/>
            </a:pPr>
            <a:r>
              <a:rPr lang="it-IT" sz="36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Ed infine la scala a 12 toni ed con i tre livelli di questa scala</a:t>
            </a:r>
            <a:endParaRPr lang="it-IT" sz="3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381866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11739</TotalTime>
  <Words>4690</Words>
  <Application>Microsoft Office PowerPoint</Application>
  <PresentationFormat>Widescreen</PresentationFormat>
  <Paragraphs>476</Paragraphs>
  <Slides>49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49</vt:i4>
      </vt:variant>
    </vt:vector>
  </HeadingPairs>
  <TitlesOfParts>
    <vt:vector size="54" baseType="lpstr">
      <vt:lpstr>Arial</vt:lpstr>
      <vt:lpstr>Calibri</vt:lpstr>
      <vt:lpstr>Calibri Light</vt:lpstr>
      <vt:lpstr>Times New Roman</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Ilaria</dc:creator>
  <cp:lastModifiedBy>longo vincenzo</cp:lastModifiedBy>
  <cp:revision>143</cp:revision>
  <dcterms:created xsi:type="dcterms:W3CDTF">2023-09-06T08:14:40Z</dcterms:created>
  <dcterms:modified xsi:type="dcterms:W3CDTF">2023-09-28T04:21:38Z</dcterms:modified>
</cp:coreProperties>
</file>